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325" r:id="rId4"/>
    <p:sldId id="258" r:id="rId5"/>
    <p:sldId id="348" r:id="rId6"/>
    <p:sldId id="324" r:id="rId7"/>
    <p:sldId id="315" r:id="rId8"/>
    <p:sldId id="313" r:id="rId9"/>
    <p:sldId id="322" r:id="rId10"/>
    <p:sldId id="314" r:id="rId11"/>
    <p:sldId id="320" r:id="rId12"/>
    <p:sldId id="306" r:id="rId13"/>
    <p:sldId id="307" r:id="rId14"/>
    <p:sldId id="321" r:id="rId15"/>
    <p:sldId id="310" r:id="rId16"/>
    <p:sldId id="323" r:id="rId17"/>
    <p:sldId id="311" r:id="rId18"/>
    <p:sldId id="347" r:id="rId19"/>
    <p:sldId id="326" r:id="rId20"/>
    <p:sldId id="334" r:id="rId21"/>
    <p:sldId id="259" r:id="rId22"/>
    <p:sldId id="281" r:id="rId23"/>
    <p:sldId id="282" r:id="rId24"/>
    <p:sldId id="349" r:id="rId25"/>
    <p:sldId id="335" r:id="rId26"/>
    <p:sldId id="285" r:id="rId27"/>
    <p:sldId id="286" r:id="rId28"/>
    <p:sldId id="287" r:id="rId29"/>
    <p:sldId id="288" r:id="rId30"/>
    <p:sldId id="289" r:id="rId31"/>
    <p:sldId id="338" r:id="rId32"/>
    <p:sldId id="352" r:id="rId33"/>
    <p:sldId id="337" r:id="rId34"/>
    <p:sldId id="351" r:id="rId35"/>
    <p:sldId id="291" r:id="rId36"/>
    <p:sldId id="292" r:id="rId37"/>
    <p:sldId id="339" r:id="rId38"/>
    <p:sldId id="336" r:id="rId39"/>
    <p:sldId id="302" r:id="rId40"/>
    <p:sldId id="297" r:id="rId41"/>
    <p:sldId id="331" r:id="rId42"/>
    <p:sldId id="332" r:id="rId43"/>
    <p:sldId id="327" r:id="rId44"/>
    <p:sldId id="273" r:id="rId45"/>
    <p:sldId id="34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0D3F2845-A64E-C649-94EC-BEAE03EF25AC}">
          <p14:sldIdLst>
            <p14:sldId id="260"/>
            <p14:sldId id="257"/>
            <p14:sldId id="325"/>
            <p14:sldId id="258"/>
            <p14:sldId id="348"/>
            <p14:sldId id="324"/>
            <p14:sldId id="315"/>
            <p14:sldId id="313"/>
            <p14:sldId id="322"/>
            <p14:sldId id="314"/>
            <p14:sldId id="320"/>
            <p14:sldId id="306"/>
            <p14:sldId id="307"/>
            <p14:sldId id="321"/>
            <p14:sldId id="310"/>
            <p14:sldId id="323"/>
            <p14:sldId id="311"/>
            <p14:sldId id="347"/>
            <p14:sldId id="326"/>
            <p14:sldId id="334"/>
            <p14:sldId id="259"/>
            <p14:sldId id="281"/>
            <p14:sldId id="282"/>
            <p14:sldId id="349"/>
            <p14:sldId id="335"/>
            <p14:sldId id="285"/>
            <p14:sldId id="286"/>
            <p14:sldId id="287"/>
            <p14:sldId id="288"/>
            <p14:sldId id="289"/>
            <p14:sldId id="338"/>
            <p14:sldId id="352"/>
            <p14:sldId id="337"/>
            <p14:sldId id="351"/>
            <p14:sldId id="291"/>
            <p14:sldId id="292"/>
            <p14:sldId id="339"/>
            <p14:sldId id="336"/>
            <p14:sldId id="302"/>
            <p14:sldId id="297"/>
            <p14:sldId id="331"/>
            <p14:sldId id="332"/>
            <p14:sldId id="327"/>
          </p14:sldIdLst>
        </p14:section>
        <p14:section name="Appendix" id="{5F0C3012-777F-624E-BB96-9B558ECACC4A}">
          <p14:sldIdLst>
            <p14:sldId id="273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6"/>
    <p:restoredTop sz="94717"/>
  </p:normalViewPr>
  <p:slideViewPr>
    <p:cSldViewPr snapToGrid="0">
      <p:cViewPr varScale="1">
        <p:scale>
          <a:sx n="107" d="100"/>
          <a:sy n="107" d="100"/>
        </p:scale>
        <p:origin x="9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178868-A975-45FF-B636-69848B5DF13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6F2BA8-EDCF-445A-B345-0E3D9DD7A7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1</a:t>
          </a:r>
        </a:p>
      </dgm:t>
    </dgm:pt>
    <dgm:pt modelId="{5DAFEF0F-16E0-4072-851D-FC0DABD1774C}" type="parTrans" cxnId="{EC2C0854-1259-4F67-B003-856CC87CF555}">
      <dgm:prSet/>
      <dgm:spPr/>
      <dgm:t>
        <a:bodyPr/>
        <a:lstStyle/>
        <a:p>
          <a:endParaRPr lang="en-US"/>
        </a:p>
      </dgm:t>
    </dgm:pt>
    <dgm:pt modelId="{E37FF0E0-DAB7-4F3D-B5AC-F2A608CF9866}" type="sibTrans" cxnId="{EC2C0854-1259-4F67-B003-856CC87CF555}">
      <dgm:prSet/>
      <dgm:spPr/>
      <dgm:t>
        <a:bodyPr/>
        <a:lstStyle/>
        <a:p>
          <a:endParaRPr lang="en-US"/>
        </a:p>
      </dgm:t>
    </dgm:pt>
    <dgm:pt modelId="{E4D395A2-0D4E-43B7-8E38-796EAE271A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Import &amp; Inspect Datasets</a:t>
          </a:r>
        </a:p>
      </dgm:t>
    </dgm:pt>
    <dgm:pt modelId="{713913B9-BA01-4299-AE94-EC059EBC762A}" type="parTrans" cxnId="{22A13836-B6D6-4D5F-BBE3-24B19576F374}">
      <dgm:prSet/>
      <dgm:spPr/>
      <dgm:t>
        <a:bodyPr/>
        <a:lstStyle/>
        <a:p>
          <a:endParaRPr lang="en-US"/>
        </a:p>
      </dgm:t>
    </dgm:pt>
    <dgm:pt modelId="{CCCF8D33-72DB-4B2F-AAE4-7F684CC0C946}" type="sibTrans" cxnId="{22A13836-B6D6-4D5F-BBE3-24B19576F374}">
      <dgm:prSet/>
      <dgm:spPr/>
      <dgm:t>
        <a:bodyPr/>
        <a:lstStyle/>
        <a:p>
          <a:endParaRPr lang="en-US"/>
        </a:p>
      </dgm:t>
    </dgm:pt>
    <dgm:pt modelId="{BB63CBA8-4A76-432E-A414-225713425C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2</a:t>
          </a:r>
        </a:p>
      </dgm:t>
    </dgm:pt>
    <dgm:pt modelId="{397A8FBC-485D-4A4C-832C-06B9D1FB5100}" type="parTrans" cxnId="{B38EFE46-C3DD-4912-8737-AC53556B962E}">
      <dgm:prSet/>
      <dgm:spPr/>
      <dgm:t>
        <a:bodyPr/>
        <a:lstStyle/>
        <a:p>
          <a:endParaRPr lang="en-US"/>
        </a:p>
      </dgm:t>
    </dgm:pt>
    <dgm:pt modelId="{7377977B-574B-4B05-934B-5B86AFCC4F05}" type="sibTrans" cxnId="{B38EFE46-C3DD-4912-8737-AC53556B962E}">
      <dgm:prSet/>
      <dgm:spPr/>
      <dgm:t>
        <a:bodyPr/>
        <a:lstStyle/>
        <a:p>
          <a:endParaRPr lang="en-US"/>
        </a:p>
      </dgm:t>
    </dgm:pt>
    <dgm:pt modelId="{C7CB7DF3-8BD6-4B41-818E-412D5FF110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 &amp; Clean Datasets</a:t>
          </a:r>
        </a:p>
      </dgm:t>
    </dgm:pt>
    <dgm:pt modelId="{AB98FC50-9341-4682-B13B-BCAB96C1216D}" type="parTrans" cxnId="{3EC76BD4-D519-49CB-AAC9-4F94EFB71618}">
      <dgm:prSet/>
      <dgm:spPr/>
      <dgm:t>
        <a:bodyPr/>
        <a:lstStyle/>
        <a:p>
          <a:endParaRPr lang="en-US"/>
        </a:p>
      </dgm:t>
    </dgm:pt>
    <dgm:pt modelId="{C97A0392-66DB-487D-8A89-FC5C50E2EAA5}" type="sibTrans" cxnId="{3EC76BD4-D519-49CB-AAC9-4F94EFB71618}">
      <dgm:prSet/>
      <dgm:spPr/>
      <dgm:t>
        <a:bodyPr/>
        <a:lstStyle/>
        <a:p>
          <a:endParaRPr lang="en-US"/>
        </a:p>
      </dgm:t>
    </dgm:pt>
    <dgm:pt modelId="{6A070807-D791-439D-9CA1-1262593867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3</a:t>
          </a:r>
        </a:p>
      </dgm:t>
    </dgm:pt>
    <dgm:pt modelId="{A929F474-10C6-46B9-8388-0053FD1B53EA}" type="parTrans" cxnId="{2A175F0D-7D94-421C-8C05-FAE64E1ADE52}">
      <dgm:prSet/>
      <dgm:spPr/>
      <dgm:t>
        <a:bodyPr/>
        <a:lstStyle/>
        <a:p>
          <a:endParaRPr lang="en-US"/>
        </a:p>
      </dgm:t>
    </dgm:pt>
    <dgm:pt modelId="{44B484EB-5684-40A0-BC18-FF93ACA0A928}" type="sibTrans" cxnId="{2A175F0D-7D94-421C-8C05-FAE64E1ADE52}">
      <dgm:prSet/>
      <dgm:spPr/>
      <dgm:t>
        <a:bodyPr/>
        <a:lstStyle/>
        <a:p>
          <a:endParaRPr lang="en-US"/>
        </a:p>
      </dgm:t>
    </dgm:pt>
    <dgm:pt modelId="{6338EF6F-6AFD-4459-A926-65D257BA79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Datasets</a:t>
          </a:r>
        </a:p>
      </dgm:t>
    </dgm:pt>
    <dgm:pt modelId="{6E82A7A0-540E-4E40-A05D-32BE6A238466}" type="parTrans" cxnId="{B4D40AEB-A6AE-48EA-B156-880705C15CD6}">
      <dgm:prSet/>
      <dgm:spPr/>
      <dgm:t>
        <a:bodyPr/>
        <a:lstStyle/>
        <a:p>
          <a:endParaRPr lang="en-US"/>
        </a:p>
      </dgm:t>
    </dgm:pt>
    <dgm:pt modelId="{C3D399ED-CF89-4D1A-9B9C-CCD8D2B9BF49}" type="sibTrans" cxnId="{B4D40AEB-A6AE-48EA-B156-880705C15CD6}">
      <dgm:prSet/>
      <dgm:spPr/>
      <dgm:t>
        <a:bodyPr/>
        <a:lstStyle/>
        <a:p>
          <a:endParaRPr lang="en-US"/>
        </a:p>
      </dgm:t>
    </dgm:pt>
    <dgm:pt modelId="{B4AE7D15-E05B-4F3A-9935-BD027F2E6A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4</a:t>
          </a:r>
        </a:p>
      </dgm:t>
    </dgm:pt>
    <dgm:pt modelId="{4A50EE30-56FB-4936-A25D-B4C3CB362E7D}" type="parTrans" cxnId="{6F2E93F4-29CD-4E08-9A8B-7CAF6199F517}">
      <dgm:prSet/>
      <dgm:spPr/>
      <dgm:t>
        <a:bodyPr/>
        <a:lstStyle/>
        <a:p>
          <a:endParaRPr lang="en-US"/>
        </a:p>
      </dgm:t>
    </dgm:pt>
    <dgm:pt modelId="{8BB0031A-FAA2-4A9E-99C5-AE4E4F655B33}" type="sibTrans" cxnId="{6F2E93F4-29CD-4E08-9A8B-7CAF6199F517}">
      <dgm:prSet/>
      <dgm:spPr/>
      <dgm:t>
        <a:bodyPr/>
        <a:lstStyle/>
        <a:p>
          <a:endParaRPr lang="en-US"/>
        </a:p>
      </dgm:t>
    </dgm:pt>
    <dgm:pt modelId="{8523490C-9ED1-42BF-81A1-821417CB8D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Datasets</a:t>
          </a:r>
        </a:p>
      </dgm:t>
    </dgm:pt>
    <dgm:pt modelId="{FADC2FA1-A0FC-4619-AC22-637789C60643}" type="parTrans" cxnId="{8AD076EE-7FB4-4E51-B541-FDBE7C6F8A19}">
      <dgm:prSet/>
      <dgm:spPr/>
      <dgm:t>
        <a:bodyPr/>
        <a:lstStyle/>
        <a:p>
          <a:endParaRPr lang="en-US"/>
        </a:p>
      </dgm:t>
    </dgm:pt>
    <dgm:pt modelId="{C9E2B4A1-9575-43AC-93D4-85938F984F21}" type="sibTrans" cxnId="{8AD076EE-7FB4-4E51-B541-FDBE7C6F8A19}">
      <dgm:prSet/>
      <dgm:spPr/>
      <dgm:t>
        <a:bodyPr/>
        <a:lstStyle/>
        <a:p>
          <a:endParaRPr lang="en-US"/>
        </a:p>
      </dgm:t>
    </dgm:pt>
    <dgm:pt modelId="{5AA83E60-DAB4-402B-9327-E41D546095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5</a:t>
          </a:r>
        </a:p>
      </dgm:t>
    </dgm:pt>
    <dgm:pt modelId="{0DFFF058-2660-45FE-883E-5CB8FD3E0835}" type="parTrans" cxnId="{52AF11C6-7A33-4D0A-85A5-4E748B36167F}">
      <dgm:prSet/>
      <dgm:spPr/>
      <dgm:t>
        <a:bodyPr/>
        <a:lstStyle/>
        <a:p>
          <a:endParaRPr lang="en-US"/>
        </a:p>
      </dgm:t>
    </dgm:pt>
    <dgm:pt modelId="{E224E961-61B6-4418-B722-19C74C55A2DF}" type="sibTrans" cxnId="{52AF11C6-7A33-4D0A-85A5-4E748B36167F}">
      <dgm:prSet/>
      <dgm:spPr/>
      <dgm:t>
        <a:bodyPr/>
        <a:lstStyle/>
        <a:p>
          <a:endParaRPr lang="en-US"/>
        </a:p>
      </dgm:t>
    </dgm:pt>
    <dgm:pt modelId="{BF8C1055-894C-4652-A4B6-26C767640B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Gather Insights</a:t>
          </a:r>
        </a:p>
      </dgm:t>
    </dgm:pt>
    <dgm:pt modelId="{BE97E785-B9BB-4B7E-ADB6-D961BF5D8DE3}" type="parTrans" cxnId="{7EDF160E-949C-47CF-8173-B7317FC4F950}">
      <dgm:prSet/>
      <dgm:spPr/>
      <dgm:t>
        <a:bodyPr/>
        <a:lstStyle/>
        <a:p>
          <a:endParaRPr lang="en-US"/>
        </a:p>
      </dgm:t>
    </dgm:pt>
    <dgm:pt modelId="{A927066F-82B7-4ABE-9A96-2F377478BF9C}" type="sibTrans" cxnId="{7EDF160E-949C-47CF-8173-B7317FC4F950}">
      <dgm:prSet/>
      <dgm:spPr/>
      <dgm:t>
        <a:bodyPr/>
        <a:lstStyle/>
        <a:p>
          <a:endParaRPr lang="en-US"/>
        </a:p>
      </dgm:t>
    </dgm:pt>
    <dgm:pt modelId="{554CB41D-AF61-D043-9568-C3E50C45363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Step 6</a:t>
          </a:r>
        </a:p>
      </dgm:t>
    </dgm:pt>
    <dgm:pt modelId="{5371D87A-5A8A-394B-A301-242685F5006C}" type="parTrans" cxnId="{73FB0B2B-628C-224D-BF7E-678D2419AD75}">
      <dgm:prSet/>
      <dgm:spPr/>
      <dgm:t>
        <a:bodyPr/>
        <a:lstStyle/>
        <a:p>
          <a:endParaRPr lang="en-GB"/>
        </a:p>
      </dgm:t>
    </dgm:pt>
    <dgm:pt modelId="{70870B96-F42F-294D-9C48-63FA4C5174CC}" type="sibTrans" cxnId="{73FB0B2B-628C-224D-BF7E-678D2419AD75}">
      <dgm:prSet/>
      <dgm:spPr/>
      <dgm:t>
        <a:bodyPr/>
        <a:lstStyle/>
        <a:p>
          <a:endParaRPr lang="en-GB"/>
        </a:p>
      </dgm:t>
    </dgm:pt>
    <dgm:pt modelId="{7A7DC844-B9C9-2848-8BDC-21CC1305CAD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Push all files &amp; changes on GitHub</a:t>
          </a:r>
        </a:p>
      </dgm:t>
    </dgm:pt>
    <dgm:pt modelId="{82DEF100-2740-6949-88FA-F1F1DAB30A33}" type="parTrans" cxnId="{95B7B107-AEA1-4D44-B0B6-B767EA68EEDF}">
      <dgm:prSet/>
      <dgm:spPr/>
      <dgm:t>
        <a:bodyPr/>
        <a:lstStyle/>
        <a:p>
          <a:endParaRPr lang="en-GB"/>
        </a:p>
      </dgm:t>
    </dgm:pt>
    <dgm:pt modelId="{747C6A7D-FDDC-0045-A0D9-585AB56D5719}" type="sibTrans" cxnId="{95B7B107-AEA1-4D44-B0B6-B767EA68EEDF}">
      <dgm:prSet/>
      <dgm:spPr/>
      <dgm:t>
        <a:bodyPr/>
        <a:lstStyle/>
        <a:p>
          <a:endParaRPr lang="en-GB"/>
        </a:p>
      </dgm:t>
    </dgm:pt>
    <dgm:pt modelId="{4C08D5AB-A9FC-4CE8-967D-D5C2A86E5492}" type="pres">
      <dgm:prSet presAssocID="{7D178868-A975-45FF-B636-69848B5DF139}" presName="root" presStyleCnt="0">
        <dgm:presLayoutVars>
          <dgm:dir/>
          <dgm:resizeHandles val="exact"/>
        </dgm:presLayoutVars>
      </dgm:prSet>
      <dgm:spPr/>
    </dgm:pt>
    <dgm:pt modelId="{30DFEC59-B496-4F4A-9C32-49527EE6320F}" type="pres">
      <dgm:prSet presAssocID="{9D6F2BA8-EDCF-445A-B345-0E3D9DD7A77E}" presName="compNode" presStyleCnt="0"/>
      <dgm:spPr/>
    </dgm:pt>
    <dgm:pt modelId="{7281F8FD-A7C8-471F-8ED9-017115249AA7}" type="pres">
      <dgm:prSet presAssocID="{9D6F2BA8-EDCF-445A-B345-0E3D9DD7A77E}" presName="bgRect" presStyleLbl="bgShp" presStyleIdx="0" presStyleCnt="6"/>
      <dgm:spPr/>
    </dgm:pt>
    <dgm:pt modelId="{D38422F9-086F-4200-B7C6-BDD383D7254F}" type="pres">
      <dgm:prSet presAssocID="{9D6F2BA8-EDCF-445A-B345-0E3D9DD7A77E}" presName="icon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74CE099-F1CE-4552-A654-5A12E2A5154C}" type="pres">
      <dgm:prSet presAssocID="{9D6F2BA8-EDCF-445A-B345-0E3D9DD7A77E}" presName="spaceRect" presStyleCnt="0"/>
      <dgm:spPr/>
    </dgm:pt>
    <dgm:pt modelId="{BA10AAC7-3387-40C9-8C29-651D8123A23A}" type="pres">
      <dgm:prSet presAssocID="{9D6F2BA8-EDCF-445A-B345-0E3D9DD7A77E}" presName="parTx" presStyleLbl="revTx" presStyleIdx="0" presStyleCnt="12">
        <dgm:presLayoutVars>
          <dgm:chMax val="0"/>
          <dgm:chPref val="0"/>
        </dgm:presLayoutVars>
      </dgm:prSet>
      <dgm:spPr/>
    </dgm:pt>
    <dgm:pt modelId="{A95D2284-DD73-482F-90CD-E1E85FDE3945}" type="pres">
      <dgm:prSet presAssocID="{9D6F2BA8-EDCF-445A-B345-0E3D9DD7A77E}" presName="desTx" presStyleLbl="revTx" presStyleIdx="1" presStyleCnt="12">
        <dgm:presLayoutVars/>
      </dgm:prSet>
      <dgm:spPr/>
    </dgm:pt>
    <dgm:pt modelId="{3E171D15-7D9F-49FF-8337-945A52CA8DD9}" type="pres">
      <dgm:prSet presAssocID="{E37FF0E0-DAB7-4F3D-B5AC-F2A608CF9866}" presName="sibTrans" presStyleCnt="0"/>
      <dgm:spPr/>
    </dgm:pt>
    <dgm:pt modelId="{7F55428F-FAD9-4294-BF18-95D40B278906}" type="pres">
      <dgm:prSet presAssocID="{BB63CBA8-4A76-432E-A414-225713425CE7}" presName="compNode" presStyleCnt="0"/>
      <dgm:spPr/>
    </dgm:pt>
    <dgm:pt modelId="{4759701D-8EB0-454C-BD21-23CD0158A3D3}" type="pres">
      <dgm:prSet presAssocID="{BB63CBA8-4A76-432E-A414-225713425CE7}" presName="bgRect" presStyleLbl="bgShp" presStyleIdx="1" presStyleCnt="6"/>
      <dgm:spPr/>
    </dgm:pt>
    <dgm:pt modelId="{5DD884D1-5938-4E60-A1A7-15F8AFDE886C}" type="pres">
      <dgm:prSet presAssocID="{BB63CBA8-4A76-432E-A414-225713425CE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D4E22B0-2569-4691-AD82-2103F2B3AE23}" type="pres">
      <dgm:prSet presAssocID="{BB63CBA8-4A76-432E-A414-225713425CE7}" presName="spaceRect" presStyleCnt="0"/>
      <dgm:spPr/>
    </dgm:pt>
    <dgm:pt modelId="{6EFEA294-F143-4942-AC8A-76A1AEC6A5BA}" type="pres">
      <dgm:prSet presAssocID="{BB63CBA8-4A76-432E-A414-225713425CE7}" presName="parTx" presStyleLbl="revTx" presStyleIdx="2" presStyleCnt="12">
        <dgm:presLayoutVars>
          <dgm:chMax val="0"/>
          <dgm:chPref val="0"/>
        </dgm:presLayoutVars>
      </dgm:prSet>
      <dgm:spPr/>
    </dgm:pt>
    <dgm:pt modelId="{7B09B100-8884-4478-973A-634C2C329855}" type="pres">
      <dgm:prSet presAssocID="{BB63CBA8-4A76-432E-A414-225713425CE7}" presName="desTx" presStyleLbl="revTx" presStyleIdx="3" presStyleCnt="12">
        <dgm:presLayoutVars/>
      </dgm:prSet>
      <dgm:spPr/>
    </dgm:pt>
    <dgm:pt modelId="{B62F6BC9-D406-4718-B3EA-0BF0C73B9F63}" type="pres">
      <dgm:prSet presAssocID="{7377977B-574B-4B05-934B-5B86AFCC4F05}" presName="sibTrans" presStyleCnt="0"/>
      <dgm:spPr/>
    </dgm:pt>
    <dgm:pt modelId="{74618561-6D89-4673-828F-F7C782207107}" type="pres">
      <dgm:prSet presAssocID="{6A070807-D791-439D-9CA1-1262593867BF}" presName="compNode" presStyleCnt="0"/>
      <dgm:spPr/>
    </dgm:pt>
    <dgm:pt modelId="{543A744A-BD80-4C8E-AD69-DD9831135CB6}" type="pres">
      <dgm:prSet presAssocID="{6A070807-D791-439D-9CA1-1262593867BF}" presName="bgRect" presStyleLbl="bgShp" presStyleIdx="2" presStyleCnt="6"/>
      <dgm:spPr/>
    </dgm:pt>
    <dgm:pt modelId="{8A268512-B4DD-4BEE-9C3D-3B100C4F0AF2}" type="pres">
      <dgm:prSet presAssocID="{6A070807-D791-439D-9CA1-1262593867B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2382E89-977A-4A2E-B3FC-63EC458A45D5}" type="pres">
      <dgm:prSet presAssocID="{6A070807-D791-439D-9CA1-1262593867BF}" presName="spaceRect" presStyleCnt="0"/>
      <dgm:spPr/>
    </dgm:pt>
    <dgm:pt modelId="{632D30C5-20D2-45BD-9B81-DF43E052E626}" type="pres">
      <dgm:prSet presAssocID="{6A070807-D791-439D-9CA1-1262593867BF}" presName="parTx" presStyleLbl="revTx" presStyleIdx="4" presStyleCnt="12">
        <dgm:presLayoutVars>
          <dgm:chMax val="0"/>
          <dgm:chPref val="0"/>
        </dgm:presLayoutVars>
      </dgm:prSet>
      <dgm:spPr/>
    </dgm:pt>
    <dgm:pt modelId="{E0C43B4C-03AA-4182-BE3F-9CDA232301FA}" type="pres">
      <dgm:prSet presAssocID="{6A070807-D791-439D-9CA1-1262593867BF}" presName="desTx" presStyleLbl="revTx" presStyleIdx="5" presStyleCnt="12">
        <dgm:presLayoutVars/>
      </dgm:prSet>
      <dgm:spPr/>
    </dgm:pt>
    <dgm:pt modelId="{522D5A8A-AE1D-4072-8D81-4EF03653F648}" type="pres">
      <dgm:prSet presAssocID="{44B484EB-5684-40A0-BC18-FF93ACA0A928}" presName="sibTrans" presStyleCnt="0"/>
      <dgm:spPr/>
    </dgm:pt>
    <dgm:pt modelId="{DB57EA68-8C6B-40AA-A1F9-D7EFDD92E498}" type="pres">
      <dgm:prSet presAssocID="{B4AE7D15-E05B-4F3A-9935-BD027F2E6AD7}" presName="compNode" presStyleCnt="0"/>
      <dgm:spPr/>
    </dgm:pt>
    <dgm:pt modelId="{EC6D6046-B617-4ED3-A2B8-F05EA5783C4D}" type="pres">
      <dgm:prSet presAssocID="{B4AE7D15-E05B-4F3A-9935-BD027F2E6AD7}" presName="bgRect" presStyleLbl="bgShp" presStyleIdx="3" presStyleCnt="6"/>
      <dgm:spPr/>
    </dgm:pt>
    <dgm:pt modelId="{DECEE0F1-4069-47DA-BBCD-DF04A92FFFC1}" type="pres">
      <dgm:prSet presAssocID="{B4AE7D15-E05B-4F3A-9935-BD027F2E6AD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D88F574-C1F4-4DDE-938B-397D73292055}" type="pres">
      <dgm:prSet presAssocID="{B4AE7D15-E05B-4F3A-9935-BD027F2E6AD7}" presName="spaceRect" presStyleCnt="0"/>
      <dgm:spPr/>
    </dgm:pt>
    <dgm:pt modelId="{28AD1B0E-B0F8-4C39-B33B-1ECD6DCFA16C}" type="pres">
      <dgm:prSet presAssocID="{B4AE7D15-E05B-4F3A-9935-BD027F2E6AD7}" presName="parTx" presStyleLbl="revTx" presStyleIdx="6" presStyleCnt="12">
        <dgm:presLayoutVars>
          <dgm:chMax val="0"/>
          <dgm:chPref val="0"/>
        </dgm:presLayoutVars>
      </dgm:prSet>
      <dgm:spPr/>
    </dgm:pt>
    <dgm:pt modelId="{4FE404A3-D292-4F2A-9AF0-EEAB4A272098}" type="pres">
      <dgm:prSet presAssocID="{B4AE7D15-E05B-4F3A-9935-BD027F2E6AD7}" presName="desTx" presStyleLbl="revTx" presStyleIdx="7" presStyleCnt="12">
        <dgm:presLayoutVars/>
      </dgm:prSet>
      <dgm:spPr/>
    </dgm:pt>
    <dgm:pt modelId="{A4A497B9-C6BD-4D3F-A0BF-4458D4AD5941}" type="pres">
      <dgm:prSet presAssocID="{8BB0031A-FAA2-4A9E-99C5-AE4E4F655B33}" presName="sibTrans" presStyleCnt="0"/>
      <dgm:spPr/>
    </dgm:pt>
    <dgm:pt modelId="{240AFF57-C392-4CB7-91F6-EB9FB031E090}" type="pres">
      <dgm:prSet presAssocID="{5AA83E60-DAB4-402B-9327-E41D5460959E}" presName="compNode" presStyleCnt="0"/>
      <dgm:spPr/>
    </dgm:pt>
    <dgm:pt modelId="{07509E66-18D7-4061-9B38-F675667EEF8E}" type="pres">
      <dgm:prSet presAssocID="{5AA83E60-DAB4-402B-9327-E41D5460959E}" presName="bgRect" presStyleLbl="bgShp" presStyleIdx="4" presStyleCnt="6"/>
      <dgm:spPr/>
    </dgm:pt>
    <dgm:pt modelId="{F0187515-F5EE-4DD1-B8F2-C61DAD13E298}" type="pres">
      <dgm:prSet presAssocID="{5AA83E60-DAB4-402B-9327-E41D5460959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DE95CFB-9D23-437E-BC81-19F0272CEA23}" type="pres">
      <dgm:prSet presAssocID="{5AA83E60-DAB4-402B-9327-E41D5460959E}" presName="spaceRect" presStyleCnt="0"/>
      <dgm:spPr/>
    </dgm:pt>
    <dgm:pt modelId="{CA646CB3-8B41-4C06-A6D2-1B290BC00F9D}" type="pres">
      <dgm:prSet presAssocID="{5AA83E60-DAB4-402B-9327-E41D5460959E}" presName="parTx" presStyleLbl="revTx" presStyleIdx="8" presStyleCnt="12">
        <dgm:presLayoutVars>
          <dgm:chMax val="0"/>
          <dgm:chPref val="0"/>
        </dgm:presLayoutVars>
      </dgm:prSet>
      <dgm:spPr/>
    </dgm:pt>
    <dgm:pt modelId="{58FA251C-AA17-4524-8765-4AE4A39BA95A}" type="pres">
      <dgm:prSet presAssocID="{5AA83E60-DAB4-402B-9327-E41D5460959E}" presName="desTx" presStyleLbl="revTx" presStyleIdx="9" presStyleCnt="12">
        <dgm:presLayoutVars/>
      </dgm:prSet>
      <dgm:spPr/>
    </dgm:pt>
    <dgm:pt modelId="{7785859C-E27F-B94B-B322-888E19B5B5A4}" type="pres">
      <dgm:prSet presAssocID="{E224E961-61B6-4418-B722-19C74C55A2DF}" presName="sibTrans" presStyleCnt="0"/>
      <dgm:spPr/>
    </dgm:pt>
    <dgm:pt modelId="{3160CD62-852F-134B-9AD2-F32F5398EC81}" type="pres">
      <dgm:prSet presAssocID="{554CB41D-AF61-D043-9568-C3E50C45363C}" presName="compNode" presStyleCnt="0"/>
      <dgm:spPr/>
    </dgm:pt>
    <dgm:pt modelId="{7519C0F7-FD82-424A-8FAC-0AC523D4A418}" type="pres">
      <dgm:prSet presAssocID="{554CB41D-AF61-D043-9568-C3E50C45363C}" presName="bgRect" presStyleLbl="bgShp" presStyleIdx="5" presStyleCnt="6"/>
      <dgm:spPr/>
    </dgm:pt>
    <dgm:pt modelId="{EA130F97-0416-0E49-BCA2-A0B1BCC07BBB}" type="pres">
      <dgm:prSet presAssocID="{554CB41D-AF61-D043-9568-C3E50C45363C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2146C54D-1A18-7849-9BC6-89CD44039DF5}" type="pres">
      <dgm:prSet presAssocID="{554CB41D-AF61-D043-9568-C3E50C45363C}" presName="spaceRect" presStyleCnt="0"/>
      <dgm:spPr/>
    </dgm:pt>
    <dgm:pt modelId="{4A9EDB7A-A75B-4D44-A600-389BB4786145}" type="pres">
      <dgm:prSet presAssocID="{554CB41D-AF61-D043-9568-C3E50C45363C}" presName="parTx" presStyleLbl="revTx" presStyleIdx="10" presStyleCnt="12">
        <dgm:presLayoutVars>
          <dgm:chMax val="0"/>
          <dgm:chPref val="0"/>
        </dgm:presLayoutVars>
      </dgm:prSet>
      <dgm:spPr/>
    </dgm:pt>
    <dgm:pt modelId="{CA9C62CC-6146-0548-9A22-5A281F39441E}" type="pres">
      <dgm:prSet presAssocID="{554CB41D-AF61-D043-9568-C3E50C45363C}" presName="desTx" presStyleLbl="revTx" presStyleIdx="11" presStyleCnt="12">
        <dgm:presLayoutVars/>
      </dgm:prSet>
      <dgm:spPr/>
    </dgm:pt>
  </dgm:ptLst>
  <dgm:cxnLst>
    <dgm:cxn modelId="{93404801-8B61-1240-BD7A-A7EB9B177831}" type="presOf" srcId="{7D178868-A975-45FF-B636-69848B5DF139}" destId="{4C08D5AB-A9FC-4CE8-967D-D5C2A86E5492}" srcOrd="0" destOrd="0" presId="urn:microsoft.com/office/officeart/2018/2/layout/IconVerticalSolidList"/>
    <dgm:cxn modelId="{85D21F05-EA06-C440-8E31-36CB0B0A38B2}" type="presOf" srcId="{C7CB7DF3-8BD6-4B41-818E-412D5FF110D5}" destId="{7B09B100-8884-4478-973A-634C2C329855}" srcOrd="0" destOrd="0" presId="urn:microsoft.com/office/officeart/2018/2/layout/IconVerticalSolidList"/>
    <dgm:cxn modelId="{95B7B107-AEA1-4D44-B0B6-B767EA68EEDF}" srcId="{554CB41D-AF61-D043-9568-C3E50C45363C}" destId="{7A7DC844-B9C9-2848-8BDC-21CC1305CADA}" srcOrd="0" destOrd="0" parTransId="{82DEF100-2740-6949-88FA-F1F1DAB30A33}" sibTransId="{747C6A7D-FDDC-0045-A0D9-585AB56D5719}"/>
    <dgm:cxn modelId="{2A175F0D-7D94-421C-8C05-FAE64E1ADE52}" srcId="{7D178868-A975-45FF-B636-69848B5DF139}" destId="{6A070807-D791-439D-9CA1-1262593867BF}" srcOrd="2" destOrd="0" parTransId="{A929F474-10C6-46B9-8388-0053FD1B53EA}" sibTransId="{44B484EB-5684-40A0-BC18-FF93ACA0A928}"/>
    <dgm:cxn modelId="{7EDF160E-949C-47CF-8173-B7317FC4F950}" srcId="{5AA83E60-DAB4-402B-9327-E41D5460959E}" destId="{BF8C1055-894C-4652-A4B6-26C767640B2C}" srcOrd="0" destOrd="0" parTransId="{BE97E785-B9BB-4B7E-ADB6-D961BF5D8DE3}" sibTransId="{A927066F-82B7-4ABE-9A96-2F377478BF9C}"/>
    <dgm:cxn modelId="{73FB0B2B-628C-224D-BF7E-678D2419AD75}" srcId="{7D178868-A975-45FF-B636-69848B5DF139}" destId="{554CB41D-AF61-D043-9568-C3E50C45363C}" srcOrd="5" destOrd="0" parTransId="{5371D87A-5A8A-394B-A301-242685F5006C}" sibTransId="{70870B96-F42F-294D-9C48-63FA4C5174CC}"/>
    <dgm:cxn modelId="{8357B530-1F3E-8D40-9F5F-F9E1E8245AD8}" type="presOf" srcId="{BB63CBA8-4A76-432E-A414-225713425CE7}" destId="{6EFEA294-F143-4942-AC8A-76A1AEC6A5BA}" srcOrd="0" destOrd="0" presId="urn:microsoft.com/office/officeart/2018/2/layout/IconVerticalSolidList"/>
    <dgm:cxn modelId="{CC141435-BB30-C840-AD3E-D526F95C21B9}" type="presOf" srcId="{E4D395A2-0D4E-43B7-8E38-796EAE271A17}" destId="{A95D2284-DD73-482F-90CD-E1E85FDE3945}" srcOrd="0" destOrd="0" presId="urn:microsoft.com/office/officeart/2018/2/layout/IconVerticalSolidList"/>
    <dgm:cxn modelId="{22A13836-B6D6-4D5F-BBE3-24B19576F374}" srcId="{9D6F2BA8-EDCF-445A-B345-0E3D9DD7A77E}" destId="{E4D395A2-0D4E-43B7-8E38-796EAE271A17}" srcOrd="0" destOrd="0" parTransId="{713913B9-BA01-4299-AE94-EC059EBC762A}" sibTransId="{CCCF8D33-72DB-4B2F-AAE4-7F684CC0C946}"/>
    <dgm:cxn modelId="{B38EFE46-C3DD-4912-8737-AC53556B962E}" srcId="{7D178868-A975-45FF-B636-69848B5DF139}" destId="{BB63CBA8-4A76-432E-A414-225713425CE7}" srcOrd="1" destOrd="0" parTransId="{397A8FBC-485D-4A4C-832C-06B9D1FB5100}" sibTransId="{7377977B-574B-4B05-934B-5B86AFCC4F05}"/>
    <dgm:cxn modelId="{EC2C0854-1259-4F67-B003-856CC87CF555}" srcId="{7D178868-A975-45FF-B636-69848B5DF139}" destId="{9D6F2BA8-EDCF-445A-B345-0E3D9DD7A77E}" srcOrd="0" destOrd="0" parTransId="{5DAFEF0F-16E0-4072-851D-FC0DABD1774C}" sibTransId="{E37FF0E0-DAB7-4F3D-B5AC-F2A608CF9866}"/>
    <dgm:cxn modelId="{9DB1057B-1A65-B045-973A-AE01B3282D76}" type="presOf" srcId="{554CB41D-AF61-D043-9568-C3E50C45363C}" destId="{4A9EDB7A-A75B-4D44-A600-389BB4786145}" srcOrd="0" destOrd="0" presId="urn:microsoft.com/office/officeart/2018/2/layout/IconVerticalSolidList"/>
    <dgm:cxn modelId="{EBEE918B-BAA5-AF4D-8AFD-C4D18EFF2E37}" type="presOf" srcId="{6A070807-D791-439D-9CA1-1262593867BF}" destId="{632D30C5-20D2-45BD-9B81-DF43E052E626}" srcOrd="0" destOrd="0" presId="urn:microsoft.com/office/officeart/2018/2/layout/IconVerticalSolidList"/>
    <dgm:cxn modelId="{A81F458D-0FF1-7440-958C-FADB9A6E0009}" type="presOf" srcId="{9D6F2BA8-EDCF-445A-B345-0E3D9DD7A77E}" destId="{BA10AAC7-3387-40C9-8C29-651D8123A23A}" srcOrd="0" destOrd="0" presId="urn:microsoft.com/office/officeart/2018/2/layout/IconVerticalSolidList"/>
    <dgm:cxn modelId="{DD5ACA92-4C88-2A48-B4CE-B49D2C0BB78C}" type="presOf" srcId="{B4AE7D15-E05B-4F3A-9935-BD027F2E6AD7}" destId="{28AD1B0E-B0F8-4C39-B33B-1ECD6DCFA16C}" srcOrd="0" destOrd="0" presId="urn:microsoft.com/office/officeart/2018/2/layout/IconVerticalSolidList"/>
    <dgm:cxn modelId="{D98046A2-6D52-5F41-B76E-9DE2A1F67481}" type="presOf" srcId="{BF8C1055-894C-4652-A4B6-26C767640B2C}" destId="{58FA251C-AA17-4524-8765-4AE4A39BA95A}" srcOrd="0" destOrd="0" presId="urn:microsoft.com/office/officeart/2018/2/layout/IconVerticalSolidList"/>
    <dgm:cxn modelId="{404C3FB8-AB1B-694D-8B8A-6EB37A8426E4}" type="presOf" srcId="{6338EF6F-6AFD-4459-A926-65D257BA7910}" destId="{E0C43B4C-03AA-4182-BE3F-9CDA232301FA}" srcOrd="0" destOrd="0" presId="urn:microsoft.com/office/officeart/2018/2/layout/IconVerticalSolidList"/>
    <dgm:cxn modelId="{52AF11C6-7A33-4D0A-85A5-4E748B36167F}" srcId="{7D178868-A975-45FF-B636-69848B5DF139}" destId="{5AA83E60-DAB4-402B-9327-E41D5460959E}" srcOrd="4" destOrd="0" parTransId="{0DFFF058-2660-45FE-883E-5CB8FD3E0835}" sibTransId="{E224E961-61B6-4418-B722-19C74C55A2DF}"/>
    <dgm:cxn modelId="{0CA54CCB-6CA2-9A40-82FE-13B12FD6030C}" type="presOf" srcId="{8523490C-9ED1-42BF-81A1-821417CB8DC1}" destId="{4FE404A3-D292-4F2A-9AF0-EEAB4A272098}" srcOrd="0" destOrd="0" presId="urn:microsoft.com/office/officeart/2018/2/layout/IconVerticalSolidList"/>
    <dgm:cxn modelId="{3EC76BD4-D519-49CB-AAC9-4F94EFB71618}" srcId="{BB63CBA8-4A76-432E-A414-225713425CE7}" destId="{C7CB7DF3-8BD6-4B41-818E-412D5FF110D5}" srcOrd="0" destOrd="0" parTransId="{AB98FC50-9341-4682-B13B-BCAB96C1216D}" sibTransId="{C97A0392-66DB-487D-8A89-FC5C50E2EAA5}"/>
    <dgm:cxn modelId="{88C0A2DB-CB39-324A-A104-99D2AC56FD83}" type="presOf" srcId="{5AA83E60-DAB4-402B-9327-E41D5460959E}" destId="{CA646CB3-8B41-4C06-A6D2-1B290BC00F9D}" srcOrd="0" destOrd="0" presId="urn:microsoft.com/office/officeart/2018/2/layout/IconVerticalSolidList"/>
    <dgm:cxn modelId="{B4D40AEB-A6AE-48EA-B156-880705C15CD6}" srcId="{6A070807-D791-439D-9CA1-1262593867BF}" destId="{6338EF6F-6AFD-4459-A926-65D257BA7910}" srcOrd="0" destOrd="0" parTransId="{6E82A7A0-540E-4E40-A05D-32BE6A238466}" sibTransId="{C3D399ED-CF89-4D1A-9B9C-CCD8D2B9BF49}"/>
    <dgm:cxn modelId="{8AD076EE-7FB4-4E51-B541-FDBE7C6F8A19}" srcId="{B4AE7D15-E05B-4F3A-9935-BD027F2E6AD7}" destId="{8523490C-9ED1-42BF-81A1-821417CB8DC1}" srcOrd="0" destOrd="0" parTransId="{FADC2FA1-A0FC-4619-AC22-637789C60643}" sibTransId="{C9E2B4A1-9575-43AC-93D4-85938F984F21}"/>
    <dgm:cxn modelId="{6F2E93F4-29CD-4E08-9A8B-7CAF6199F517}" srcId="{7D178868-A975-45FF-B636-69848B5DF139}" destId="{B4AE7D15-E05B-4F3A-9935-BD027F2E6AD7}" srcOrd="3" destOrd="0" parTransId="{4A50EE30-56FB-4936-A25D-B4C3CB362E7D}" sibTransId="{8BB0031A-FAA2-4A9E-99C5-AE4E4F655B33}"/>
    <dgm:cxn modelId="{6BE0A2F5-FEF9-BD40-AA12-99B34394F4D0}" type="presOf" srcId="{7A7DC844-B9C9-2848-8BDC-21CC1305CADA}" destId="{CA9C62CC-6146-0548-9A22-5A281F39441E}" srcOrd="0" destOrd="0" presId="urn:microsoft.com/office/officeart/2018/2/layout/IconVerticalSolidList"/>
    <dgm:cxn modelId="{0C522354-2754-E74F-AE9B-DEB0CA27D23B}" type="presParOf" srcId="{4C08D5AB-A9FC-4CE8-967D-D5C2A86E5492}" destId="{30DFEC59-B496-4F4A-9C32-49527EE6320F}" srcOrd="0" destOrd="0" presId="urn:microsoft.com/office/officeart/2018/2/layout/IconVerticalSolidList"/>
    <dgm:cxn modelId="{79F1B861-EB0B-E844-80A0-352FD50CC80E}" type="presParOf" srcId="{30DFEC59-B496-4F4A-9C32-49527EE6320F}" destId="{7281F8FD-A7C8-471F-8ED9-017115249AA7}" srcOrd="0" destOrd="0" presId="urn:microsoft.com/office/officeart/2018/2/layout/IconVerticalSolidList"/>
    <dgm:cxn modelId="{82920260-A244-5F4F-A9CB-AA139B8C26BC}" type="presParOf" srcId="{30DFEC59-B496-4F4A-9C32-49527EE6320F}" destId="{D38422F9-086F-4200-B7C6-BDD383D7254F}" srcOrd="1" destOrd="0" presId="urn:microsoft.com/office/officeart/2018/2/layout/IconVerticalSolidList"/>
    <dgm:cxn modelId="{E3E9D4E1-8B1A-6F4B-BDEB-8F00FFD532EF}" type="presParOf" srcId="{30DFEC59-B496-4F4A-9C32-49527EE6320F}" destId="{474CE099-F1CE-4552-A654-5A12E2A5154C}" srcOrd="2" destOrd="0" presId="urn:microsoft.com/office/officeart/2018/2/layout/IconVerticalSolidList"/>
    <dgm:cxn modelId="{D201A632-48A4-6644-BA52-EA18D688E142}" type="presParOf" srcId="{30DFEC59-B496-4F4A-9C32-49527EE6320F}" destId="{BA10AAC7-3387-40C9-8C29-651D8123A23A}" srcOrd="3" destOrd="0" presId="urn:microsoft.com/office/officeart/2018/2/layout/IconVerticalSolidList"/>
    <dgm:cxn modelId="{2324F776-62A0-BF4A-AC9A-50A0B473067B}" type="presParOf" srcId="{30DFEC59-B496-4F4A-9C32-49527EE6320F}" destId="{A95D2284-DD73-482F-90CD-E1E85FDE3945}" srcOrd="4" destOrd="0" presId="urn:microsoft.com/office/officeart/2018/2/layout/IconVerticalSolidList"/>
    <dgm:cxn modelId="{047E5CCD-71F5-0144-B6B5-4D6CC76CC45A}" type="presParOf" srcId="{4C08D5AB-A9FC-4CE8-967D-D5C2A86E5492}" destId="{3E171D15-7D9F-49FF-8337-945A52CA8DD9}" srcOrd="1" destOrd="0" presId="urn:microsoft.com/office/officeart/2018/2/layout/IconVerticalSolidList"/>
    <dgm:cxn modelId="{283E4D96-9D35-2445-9BF1-5582FF3234A6}" type="presParOf" srcId="{4C08D5AB-A9FC-4CE8-967D-D5C2A86E5492}" destId="{7F55428F-FAD9-4294-BF18-95D40B278906}" srcOrd="2" destOrd="0" presId="urn:microsoft.com/office/officeart/2018/2/layout/IconVerticalSolidList"/>
    <dgm:cxn modelId="{B2F353FC-A301-8E45-98A6-9359D2DF6B4E}" type="presParOf" srcId="{7F55428F-FAD9-4294-BF18-95D40B278906}" destId="{4759701D-8EB0-454C-BD21-23CD0158A3D3}" srcOrd="0" destOrd="0" presId="urn:microsoft.com/office/officeart/2018/2/layout/IconVerticalSolidList"/>
    <dgm:cxn modelId="{643398BD-E17F-6D46-A687-4775DFDE3260}" type="presParOf" srcId="{7F55428F-FAD9-4294-BF18-95D40B278906}" destId="{5DD884D1-5938-4E60-A1A7-15F8AFDE886C}" srcOrd="1" destOrd="0" presId="urn:microsoft.com/office/officeart/2018/2/layout/IconVerticalSolidList"/>
    <dgm:cxn modelId="{397C2813-2B05-C14E-9A3C-A14CE2C2F250}" type="presParOf" srcId="{7F55428F-FAD9-4294-BF18-95D40B278906}" destId="{DD4E22B0-2569-4691-AD82-2103F2B3AE23}" srcOrd="2" destOrd="0" presId="urn:microsoft.com/office/officeart/2018/2/layout/IconVerticalSolidList"/>
    <dgm:cxn modelId="{520E98F7-3674-3A42-B0DC-43344873A93A}" type="presParOf" srcId="{7F55428F-FAD9-4294-BF18-95D40B278906}" destId="{6EFEA294-F143-4942-AC8A-76A1AEC6A5BA}" srcOrd="3" destOrd="0" presId="urn:microsoft.com/office/officeart/2018/2/layout/IconVerticalSolidList"/>
    <dgm:cxn modelId="{D2FA5552-B482-7142-8B06-E5C289FE6FAE}" type="presParOf" srcId="{7F55428F-FAD9-4294-BF18-95D40B278906}" destId="{7B09B100-8884-4478-973A-634C2C329855}" srcOrd="4" destOrd="0" presId="urn:microsoft.com/office/officeart/2018/2/layout/IconVerticalSolidList"/>
    <dgm:cxn modelId="{306E790A-2099-014F-9AD6-52DB89C1632A}" type="presParOf" srcId="{4C08D5AB-A9FC-4CE8-967D-D5C2A86E5492}" destId="{B62F6BC9-D406-4718-B3EA-0BF0C73B9F63}" srcOrd="3" destOrd="0" presId="urn:microsoft.com/office/officeart/2018/2/layout/IconVerticalSolidList"/>
    <dgm:cxn modelId="{0494CFA4-8154-1C42-A1CC-3B203FEC7E62}" type="presParOf" srcId="{4C08D5AB-A9FC-4CE8-967D-D5C2A86E5492}" destId="{74618561-6D89-4673-828F-F7C782207107}" srcOrd="4" destOrd="0" presId="urn:microsoft.com/office/officeart/2018/2/layout/IconVerticalSolidList"/>
    <dgm:cxn modelId="{FAF6F42D-683E-D545-832D-479DCBDD88CE}" type="presParOf" srcId="{74618561-6D89-4673-828F-F7C782207107}" destId="{543A744A-BD80-4C8E-AD69-DD9831135CB6}" srcOrd="0" destOrd="0" presId="urn:microsoft.com/office/officeart/2018/2/layout/IconVerticalSolidList"/>
    <dgm:cxn modelId="{A16C95E0-156D-A346-A88F-06045B44EE13}" type="presParOf" srcId="{74618561-6D89-4673-828F-F7C782207107}" destId="{8A268512-B4DD-4BEE-9C3D-3B100C4F0AF2}" srcOrd="1" destOrd="0" presId="urn:microsoft.com/office/officeart/2018/2/layout/IconVerticalSolidList"/>
    <dgm:cxn modelId="{67CD2FD7-570A-CF42-A748-BA8B183CA142}" type="presParOf" srcId="{74618561-6D89-4673-828F-F7C782207107}" destId="{C2382E89-977A-4A2E-B3FC-63EC458A45D5}" srcOrd="2" destOrd="0" presId="urn:microsoft.com/office/officeart/2018/2/layout/IconVerticalSolidList"/>
    <dgm:cxn modelId="{E571D076-2546-C04F-AFE6-B26558592E9E}" type="presParOf" srcId="{74618561-6D89-4673-828F-F7C782207107}" destId="{632D30C5-20D2-45BD-9B81-DF43E052E626}" srcOrd="3" destOrd="0" presId="urn:microsoft.com/office/officeart/2018/2/layout/IconVerticalSolidList"/>
    <dgm:cxn modelId="{C734C9DF-35E6-EC44-A4B2-C7E222C51CE8}" type="presParOf" srcId="{74618561-6D89-4673-828F-F7C782207107}" destId="{E0C43B4C-03AA-4182-BE3F-9CDA232301FA}" srcOrd="4" destOrd="0" presId="urn:microsoft.com/office/officeart/2018/2/layout/IconVerticalSolidList"/>
    <dgm:cxn modelId="{AD43E115-2770-D54A-B7B9-120D4F51BB47}" type="presParOf" srcId="{4C08D5AB-A9FC-4CE8-967D-D5C2A86E5492}" destId="{522D5A8A-AE1D-4072-8D81-4EF03653F648}" srcOrd="5" destOrd="0" presId="urn:microsoft.com/office/officeart/2018/2/layout/IconVerticalSolidList"/>
    <dgm:cxn modelId="{D8F9FAD5-A801-6C41-A7AB-D9F3CEA9FE79}" type="presParOf" srcId="{4C08D5AB-A9FC-4CE8-967D-D5C2A86E5492}" destId="{DB57EA68-8C6B-40AA-A1F9-D7EFDD92E498}" srcOrd="6" destOrd="0" presId="urn:microsoft.com/office/officeart/2018/2/layout/IconVerticalSolidList"/>
    <dgm:cxn modelId="{F2170C4E-1FC4-0848-B516-D5EFDE865679}" type="presParOf" srcId="{DB57EA68-8C6B-40AA-A1F9-D7EFDD92E498}" destId="{EC6D6046-B617-4ED3-A2B8-F05EA5783C4D}" srcOrd="0" destOrd="0" presId="urn:microsoft.com/office/officeart/2018/2/layout/IconVerticalSolidList"/>
    <dgm:cxn modelId="{DD8B6DA2-D870-844D-A6F5-0604097A48AA}" type="presParOf" srcId="{DB57EA68-8C6B-40AA-A1F9-D7EFDD92E498}" destId="{DECEE0F1-4069-47DA-BBCD-DF04A92FFFC1}" srcOrd="1" destOrd="0" presId="urn:microsoft.com/office/officeart/2018/2/layout/IconVerticalSolidList"/>
    <dgm:cxn modelId="{B7964818-0BE2-5841-AD85-888E5DEE1AA9}" type="presParOf" srcId="{DB57EA68-8C6B-40AA-A1F9-D7EFDD92E498}" destId="{5D88F574-C1F4-4DDE-938B-397D73292055}" srcOrd="2" destOrd="0" presId="urn:microsoft.com/office/officeart/2018/2/layout/IconVerticalSolidList"/>
    <dgm:cxn modelId="{BAC60275-304C-F64B-8CAB-058BE8698D47}" type="presParOf" srcId="{DB57EA68-8C6B-40AA-A1F9-D7EFDD92E498}" destId="{28AD1B0E-B0F8-4C39-B33B-1ECD6DCFA16C}" srcOrd="3" destOrd="0" presId="urn:microsoft.com/office/officeart/2018/2/layout/IconVerticalSolidList"/>
    <dgm:cxn modelId="{78685E94-663C-A84B-B408-83AA50107551}" type="presParOf" srcId="{DB57EA68-8C6B-40AA-A1F9-D7EFDD92E498}" destId="{4FE404A3-D292-4F2A-9AF0-EEAB4A272098}" srcOrd="4" destOrd="0" presId="urn:microsoft.com/office/officeart/2018/2/layout/IconVerticalSolidList"/>
    <dgm:cxn modelId="{789E5DF1-D47C-E844-A13D-16940460FE0F}" type="presParOf" srcId="{4C08D5AB-A9FC-4CE8-967D-D5C2A86E5492}" destId="{A4A497B9-C6BD-4D3F-A0BF-4458D4AD5941}" srcOrd="7" destOrd="0" presId="urn:microsoft.com/office/officeart/2018/2/layout/IconVerticalSolidList"/>
    <dgm:cxn modelId="{BA8505C7-B9A8-4347-9D76-CFC49332D7D7}" type="presParOf" srcId="{4C08D5AB-A9FC-4CE8-967D-D5C2A86E5492}" destId="{240AFF57-C392-4CB7-91F6-EB9FB031E090}" srcOrd="8" destOrd="0" presId="urn:microsoft.com/office/officeart/2018/2/layout/IconVerticalSolidList"/>
    <dgm:cxn modelId="{BD35412A-8683-DB49-A65D-C1FE6442DF52}" type="presParOf" srcId="{240AFF57-C392-4CB7-91F6-EB9FB031E090}" destId="{07509E66-18D7-4061-9B38-F675667EEF8E}" srcOrd="0" destOrd="0" presId="urn:microsoft.com/office/officeart/2018/2/layout/IconVerticalSolidList"/>
    <dgm:cxn modelId="{6C8F5A6C-694A-9E49-945D-FE06E9C7DD50}" type="presParOf" srcId="{240AFF57-C392-4CB7-91F6-EB9FB031E090}" destId="{F0187515-F5EE-4DD1-B8F2-C61DAD13E298}" srcOrd="1" destOrd="0" presId="urn:microsoft.com/office/officeart/2018/2/layout/IconVerticalSolidList"/>
    <dgm:cxn modelId="{88ECB515-F470-8942-B95F-A19F194D81D2}" type="presParOf" srcId="{240AFF57-C392-4CB7-91F6-EB9FB031E090}" destId="{DDE95CFB-9D23-437E-BC81-19F0272CEA23}" srcOrd="2" destOrd="0" presId="urn:microsoft.com/office/officeart/2018/2/layout/IconVerticalSolidList"/>
    <dgm:cxn modelId="{AF70E298-C371-7248-ACDE-16BBBFDB087E}" type="presParOf" srcId="{240AFF57-C392-4CB7-91F6-EB9FB031E090}" destId="{CA646CB3-8B41-4C06-A6D2-1B290BC00F9D}" srcOrd="3" destOrd="0" presId="urn:microsoft.com/office/officeart/2018/2/layout/IconVerticalSolidList"/>
    <dgm:cxn modelId="{8E18ECB5-5BEE-904C-B37F-E397DEB808D5}" type="presParOf" srcId="{240AFF57-C392-4CB7-91F6-EB9FB031E090}" destId="{58FA251C-AA17-4524-8765-4AE4A39BA95A}" srcOrd="4" destOrd="0" presId="urn:microsoft.com/office/officeart/2018/2/layout/IconVerticalSolidList"/>
    <dgm:cxn modelId="{6A50D123-1847-F642-A5DE-3BB124B3CA74}" type="presParOf" srcId="{4C08D5AB-A9FC-4CE8-967D-D5C2A86E5492}" destId="{7785859C-E27F-B94B-B322-888E19B5B5A4}" srcOrd="9" destOrd="0" presId="urn:microsoft.com/office/officeart/2018/2/layout/IconVerticalSolidList"/>
    <dgm:cxn modelId="{9FD2339E-E910-FB47-B5D1-7955C4C189BA}" type="presParOf" srcId="{4C08D5AB-A9FC-4CE8-967D-D5C2A86E5492}" destId="{3160CD62-852F-134B-9AD2-F32F5398EC81}" srcOrd="10" destOrd="0" presId="urn:microsoft.com/office/officeart/2018/2/layout/IconVerticalSolidList"/>
    <dgm:cxn modelId="{E3A4818C-7800-E74B-B640-FB418946659C}" type="presParOf" srcId="{3160CD62-852F-134B-9AD2-F32F5398EC81}" destId="{7519C0F7-FD82-424A-8FAC-0AC523D4A418}" srcOrd="0" destOrd="0" presId="urn:microsoft.com/office/officeart/2018/2/layout/IconVerticalSolidList"/>
    <dgm:cxn modelId="{EB076D72-7FAD-C249-8D59-DACF0B6CD672}" type="presParOf" srcId="{3160CD62-852F-134B-9AD2-F32F5398EC81}" destId="{EA130F97-0416-0E49-BCA2-A0B1BCC07BBB}" srcOrd="1" destOrd="0" presId="urn:microsoft.com/office/officeart/2018/2/layout/IconVerticalSolidList"/>
    <dgm:cxn modelId="{A1C40930-F659-FD4F-B833-91A1C56D9701}" type="presParOf" srcId="{3160CD62-852F-134B-9AD2-F32F5398EC81}" destId="{2146C54D-1A18-7849-9BC6-89CD44039DF5}" srcOrd="2" destOrd="0" presId="urn:microsoft.com/office/officeart/2018/2/layout/IconVerticalSolidList"/>
    <dgm:cxn modelId="{4ABDB42B-4FA8-2F4F-A7F4-15ED54EB321C}" type="presParOf" srcId="{3160CD62-852F-134B-9AD2-F32F5398EC81}" destId="{4A9EDB7A-A75B-4D44-A600-389BB4786145}" srcOrd="3" destOrd="0" presId="urn:microsoft.com/office/officeart/2018/2/layout/IconVerticalSolidList"/>
    <dgm:cxn modelId="{247CFFCC-4E9B-0145-98B9-AFE363E4D685}" type="presParOf" srcId="{3160CD62-852F-134B-9AD2-F32F5398EC81}" destId="{CA9C62CC-6146-0548-9A22-5A281F39441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1F8FD-A7C8-471F-8ED9-017115249AA7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422F9-086F-4200-B7C6-BDD383D7254F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0AAC7-3387-40C9-8C29-651D8123A23A}">
      <dsp:nvSpPr>
        <dsp:cNvPr id="0" name=""/>
        <dsp:cNvSpPr/>
      </dsp:nvSpPr>
      <dsp:spPr>
        <a:xfrm>
          <a:off x="692764" y="1407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1</a:t>
          </a:r>
        </a:p>
      </dsp:txBody>
      <dsp:txXfrm>
        <a:off x="692764" y="1407"/>
        <a:ext cx="4732020" cy="599796"/>
      </dsp:txXfrm>
    </dsp:sp>
    <dsp:sp modelId="{A95D2284-DD73-482F-90CD-E1E85FDE3945}">
      <dsp:nvSpPr>
        <dsp:cNvPr id="0" name=""/>
        <dsp:cNvSpPr/>
      </dsp:nvSpPr>
      <dsp:spPr>
        <a:xfrm>
          <a:off x="5424784" y="1407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Import &amp; Inspect Datasets</a:t>
          </a:r>
        </a:p>
      </dsp:txBody>
      <dsp:txXfrm>
        <a:off x="5424784" y="1407"/>
        <a:ext cx="5090815" cy="599796"/>
      </dsp:txXfrm>
    </dsp:sp>
    <dsp:sp modelId="{4759701D-8EB0-454C-BD21-23CD0158A3D3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884D1-5938-4E60-A1A7-15F8AFDE886C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EA294-F143-4942-AC8A-76A1AEC6A5BA}">
      <dsp:nvSpPr>
        <dsp:cNvPr id="0" name=""/>
        <dsp:cNvSpPr/>
      </dsp:nvSpPr>
      <dsp:spPr>
        <a:xfrm>
          <a:off x="692764" y="751152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2</a:t>
          </a:r>
        </a:p>
      </dsp:txBody>
      <dsp:txXfrm>
        <a:off x="692764" y="751152"/>
        <a:ext cx="4732020" cy="599796"/>
      </dsp:txXfrm>
    </dsp:sp>
    <dsp:sp modelId="{7B09B100-8884-4478-973A-634C2C329855}">
      <dsp:nvSpPr>
        <dsp:cNvPr id="0" name=""/>
        <dsp:cNvSpPr/>
      </dsp:nvSpPr>
      <dsp:spPr>
        <a:xfrm>
          <a:off x="5424784" y="751152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Process &amp; Clean Datasets</a:t>
          </a:r>
        </a:p>
      </dsp:txBody>
      <dsp:txXfrm>
        <a:off x="5424784" y="751152"/>
        <a:ext cx="5090815" cy="599796"/>
      </dsp:txXfrm>
    </dsp:sp>
    <dsp:sp modelId="{543A744A-BD80-4C8E-AD69-DD9831135CB6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68512-B4DD-4BEE-9C3D-3B100C4F0AF2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D30C5-20D2-45BD-9B81-DF43E052E626}">
      <dsp:nvSpPr>
        <dsp:cNvPr id="0" name=""/>
        <dsp:cNvSpPr/>
      </dsp:nvSpPr>
      <dsp:spPr>
        <a:xfrm>
          <a:off x="692764" y="1500898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3</a:t>
          </a:r>
        </a:p>
      </dsp:txBody>
      <dsp:txXfrm>
        <a:off x="692764" y="1500898"/>
        <a:ext cx="4732020" cy="599796"/>
      </dsp:txXfrm>
    </dsp:sp>
    <dsp:sp modelId="{E0C43B4C-03AA-4182-BE3F-9CDA232301FA}">
      <dsp:nvSpPr>
        <dsp:cNvPr id="0" name=""/>
        <dsp:cNvSpPr/>
      </dsp:nvSpPr>
      <dsp:spPr>
        <a:xfrm>
          <a:off x="5424784" y="1500898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Analyze Datasets</a:t>
          </a:r>
        </a:p>
      </dsp:txBody>
      <dsp:txXfrm>
        <a:off x="5424784" y="1500898"/>
        <a:ext cx="5090815" cy="599796"/>
      </dsp:txXfrm>
    </dsp:sp>
    <dsp:sp modelId="{EC6D6046-B617-4ED3-A2B8-F05EA5783C4D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EE0F1-4069-47DA-BBCD-DF04A92FFFC1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D1B0E-B0F8-4C39-B33B-1ECD6DCFA16C}">
      <dsp:nvSpPr>
        <dsp:cNvPr id="0" name=""/>
        <dsp:cNvSpPr/>
      </dsp:nvSpPr>
      <dsp:spPr>
        <a:xfrm>
          <a:off x="692764" y="2250643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4</a:t>
          </a:r>
        </a:p>
      </dsp:txBody>
      <dsp:txXfrm>
        <a:off x="692764" y="2250643"/>
        <a:ext cx="4732020" cy="599796"/>
      </dsp:txXfrm>
    </dsp:sp>
    <dsp:sp modelId="{4FE404A3-D292-4F2A-9AF0-EEAB4A272098}">
      <dsp:nvSpPr>
        <dsp:cNvPr id="0" name=""/>
        <dsp:cNvSpPr/>
      </dsp:nvSpPr>
      <dsp:spPr>
        <a:xfrm>
          <a:off x="5424784" y="2250643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Visualize Datasets</a:t>
          </a:r>
        </a:p>
      </dsp:txBody>
      <dsp:txXfrm>
        <a:off x="5424784" y="2250643"/>
        <a:ext cx="5090815" cy="599796"/>
      </dsp:txXfrm>
    </dsp:sp>
    <dsp:sp modelId="{07509E66-18D7-4061-9B38-F675667EEF8E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87515-F5EE-4DD1-B8F2-C61DAD13E298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46CB3-8B41-4C06-A6D2-1B290BC00F9D}">
      <dsp:nvSpPr>
        <dsp:cNvPr id="0" name=""/>
        <dsp:cNvSpPr/>
      </dsp:nvSpPr>
      <dsp:spPr>
        <a:xfrm>
          <a:off x="692764" y="3000388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5</a:t>
          </a:r>
        </a:p>
      </dsp:txBody>
      <dsp:txXfrm>
        <a:off x="692764" y="3000388"/>
        <a:ext cx="4732020" cy="599796"/>
      </dsp:txXfrm>
    </dsp:sp>
    <dsp:sp modelId="{58FA251C-AA17-4524-8765-4AE4A39BA95A}">
      <dsp:nvSpPr>
        <dsp:cNvPr id="0" name=""/>
        <dsp:cNvSpPr/>
      </dsp:nvSpPr>
      <dsp:spPr>
        <a:xfrm>
          <a:off x="5424784" y="3000388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Gather Insights</a:t>
          </a:r>
        </a:p>
      </dsp:txBody>
      <dsp:txXfrm>
        <a:off x="5424784" y="3000388"/>
        <a:ext cx="5090815" cy="599796"/>
      </dsp:txXfrm>
    </dsp:sp>
    <dsp:sp modelId="{7519C0F7-FD82-424A-8FAC-0AC523D4A418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30F97-0416-0E49-BCA2-A0B1BCC07BBB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EDB7A-A75B-4D44-A600-389BB4786145}">
      <dsp:nvSpPr>
        <dsp:cNvPr id="0" name=""/>
        <dsp:cNvSpPr/>
      </dsp:nvSpPr>
      <dsp:spPr>
        <a:xfrm>
          <a:off x="692764" y="3750134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Step 6</a:t>
          </a:r>
        </a:p>
      </dsp:txBody>
      <dsp:txXfrm>
        <a:off x="692764" y="3750134"/>
        <a:ext cx="4732020" cy="599796"/>
      </dsp:txXfrm>
    </dsp:sp>
    <dsp:sp modelId="{CA9C62CC-6146-0548-9A22-5A281F39441E}">
      <dsp:nvSpPr>
        <dsp:cNvPr id="0" name=""/>
        <dsp:cNvSpPr/>
      </dsp:nvSpPr>
      <dsp:spPr>
        <a:xfrm>
          <a:off x="5424784" y="3750134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Push all files &amp; changes on GitHub</a:t>
          </a:r>
        </a:p>
      </dsp:txBody>
      <dsp:txXfrm>
        <a:off x="5424784" y="3750134"/>
        <a:ext cx="5090815" cy="59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4473-C200-69C3-B01B-5C8C310C9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ADFFD-996B-291C-A18F-754C4DB42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CA746-0CFD-3E7B-3976-BD2FF820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6D453-16F6-0FB3-8A1E-24179B3A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B4A64-1857-749D-182C-970B0CFB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6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8030C-9945-80EA-6CB0-9444F8AC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99A3E-B39A-33CE-D42F-D66D829DC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55069-DF91-8B5B-03FF-871A39B1E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6FE1E-04AC-572D-713E-5E08BC59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FD368-5C62-8E06-BD56-BEE4A851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AA9B5-0771-B1AF-ABAC-2D1C155E7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FFCFE-9375-C988-A42C-A96934BD7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73F64-A91D-A3E0-2736-C19DBD84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E5A2A-4652-3412-63AD-F21E513C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818E6-A0EF-00D1-529C-AAB67657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DF915-1A8B-7FA5-B123-D7E48CEE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471B-A3FC-3CD3-81E3-24E9139D9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5D422-F7AD-153F-5E0D-ADAC053D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209C-1E51-AC9C-A81D-FF4F0DF3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FE9C-33F0-C070-E051-90CB9A22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0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C9C0-8C23-9357-BA5C-F1B4ED4A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3BC26-C097-CF8B-D38C-0BE66C46C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7F10E-EEC1-3B9A-A280-D6D407D8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1D172-4F8D-53AF-494C-DD001531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213BC-E080-F5FC-BA67-8F83122F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DE7D-F7DA-8014-0E69-2AA3A991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255F-5E41-8A04-2BC7-17FB9C226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58807-80BE-4034-2FF2-9AECFC0FD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A6F61-0C7E-779D-A7A8-2D536002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C36E5-1788-09F8-6554-70A8D92D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4605D-E344-A6F4-6577-4BCCA6E8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3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1607-B192-2259-91AA-A958ED1C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6DECD-4662-3A81-4811-EF0DD817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073C8-5379-5A60-1E1C-54BB82950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F3D3E-1580-A7AE-9352-48F4E9A0A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0D62A-7BDD-2F1C-82BE-EA1F4D8AB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CE1C0-5586-5BC3-A28B-4BFC1373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7AFED-C46D-AFA7-1334-4C165D1B1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17730-D064-E761-130B-6B6441A0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88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4FF3-2055-8CD6-C0B0-686BDC70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0E6C4-12B1-C122-8AB4-5A63F62B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A9FA4-57E6-5EA3-CF91-678FED6F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C2336-473F-2067-7489-41A82143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3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41FB7-0D5B-1106-D8BF-B8E3AA90C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380B4-74E1-6BB2-C728-A9C00D47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5E70B-D63D-1B90-9FB9-415AFC16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73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169C-0FD4-4F9B-DDDA-BB18F07B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506F-AF53-C1BC-E715-A66A4F8D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FE752-3B2B-6BE9-129E-7EDD63084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ABF1D-C9FC-6CA3-8A79-656510399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8D87A-6923-1EEB-2B08-B92E36D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37BE4-ADC8-CEA7-565C-3E83188B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1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6562-915C-E795-0081-EF92B66C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1B6E3E-A87C-BB89-B95B-8D5EDD792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F4ED1-15F3-CF80-4955-B0755533F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B4D7F-E0EA-EDD1-E69E-CC5F9147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4C60A-3353-F01E-565C-E7B812F06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CB7B8-1B5B-0CFD-FA99-9CCF1A5D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6059A1F-10E2-392C-3DFB-29BEE771E34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46837029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6059A1F-10E2-392C-3DFB-29BEE771E3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84A968-D232-85C5-D25A-7DDE8FD0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0029D-0DFA-E4BD-3C18-4BD7EFAD2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6179-5F6E-D4C8-E263-6F5A1A5D2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A18D0B-8985-F84B-9981-E3BAB9960DD3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69D8E-5FA4-F9D0-DB86-4E965F896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A2D9A-9A5F-5A30-FBC4-0F55B5AC0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07D7F0-B42E-6C47-B6C4-9C7AF3BA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8.emf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2.emf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2.emf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11" Type="http://schemas.openxmlformats.org/officeDocument/2006/relationships/image" Target="../media/image74.png"/><Relationship Id="rId5" Type="http://schemas.openxmlformats.org/officeDocument/2006/relationships/image" Target="../media/image4.png"/><Relationship Id="rId10" Type="http://schemas.openxmlformats.org/officeDocument/2006/relationships/image" Target="../media/image73.png"/><Relationship Id="rId4" Type="http://schemas.openxmlformats.org/officeDocument/2006/relationships/image" Target="../media/image69.emf"/><Relationship Id="rId9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8.png"/><Relationship Id="rId1" Type="http://schemas.openxmlformats.org/officeDocument/2006/relationships/tags" Target="../tags/tag1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5.png"/><Relationship Id="rId10" Type="http://schemas.openxmlformats.org/officeDocument/2006/relationships/image" Target="../media/image94.png"/><Relationship Id="rId4" Type="http://schemas.openxmlformats.org/officeDocument/2006/relationships/image" Target="../media/image88.emf"/><Relationship Id="rId9" Type="http://schemas.openxmlformats.org/officeDocument/2006/relationships/image" Target="../media/image93.png"/><Relationship Id="rId1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5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5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5.png"/><Relationship Id="rId7" Type="http://schemas.openxmlformats.org/officeDocument/2006/relationships/image" Target="../media/image1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1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2.emf"/><Relationship Id="rId9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oleObject" Target="../embeddings/oleObject2.bin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emf"/><Relationship Id="rId9" Type="http://schemas.openxmlformats.org/officeDocument/2006/relationships/image" Target="../media/image23.jpe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DE69-556B-C02A-6458-15EC8CF18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485045"/>
            <a:ext cx="10058400" cy="1232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r>
              <a:rPr lang="en-GB" sz="3200" b="1" dirty="0"/>
              <a:t>Fast Food Companies: A Deep Performance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B7E8A-3675-0C28-D0E5-811B2263D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934798"/>
            <a:ext cx="10058400" cy="1368398"/>
          </a:xfrm>
        </p:spPr>
        <p:txBody>
          <a:bodyPr anchor="ctr">
            <a:normAutofit fontScale="92500"/>
          </a:bodyPr>
          <a:lstStyle/>
          <a:p>
            <a:r>
              <a:rPr lang="en-GB" dirty="0"/>
              <a:t>Group 11 – Claudio Perrone, Noor Raza, Pau Soler, Timon Weidemann, Eva Li</a:t>
            </a:r>
          </a:p>
          <a:p>
            <a:r>
              <a:rPr lang="en-GB" dirty="0"/>
              <a:t>Python for Data Science – Francisco Javier Marin Tur</a:t>
            </a:r>
          </a:p>
          <a:p>
            <a:r>
              <a:rPr lang="en-GB" dirty="0"/>
              <a:t>18.12.2024</a:t>
            </a:r>
          </a:p>
        </p:txBody>
      </p: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4EFC142-2089-A80D-1F80-978A8BAA77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864" y="5067261"/>
            <a:ext cx="1568269" cy="1074881"/>
          </a:xfrm>
          <a:prstGeom prst="rect">
            <a:avLst/>
          </a:prstGeom>
        </p:spPr>
      </p:pic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A5D8CC80-A82F-D76E-1B09-B08DE65554B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702" y="420447"/>
            <a:ext cx="1456592" cy="145659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D699B72-53B6-4F24-9C85-7AC719661EAE}"/>
              </a:ext>
            </a:extLst>
          </p:cNvPr>
          <p:cNvSpPr txBox="1">
            <a:spLocks/>
          </p:cNvSpPr>
          <p:nvPr/>
        </p:nvSpPr>
        <p:spPr>
          <a:xfrm>
            <a:off x="1066800" y="1877039"/>
            <a:ext cx="10058400" cy="477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120092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ED068-DAEC-0197-AB55-450E80EDC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634EA96-A55E-72F3-F108-8D4E05620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300933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634EA96-A55E-72F3-F108-8D4E05620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6709193-61E8-F1FD-7ACF-D3A2814B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2.3.2</a:t>
            </a:r>
            <a:r>
              <a:rPr lang="en-US" sz="2400" b="1" dirty="0"/>
              <a:t>. Identifying &amp; Removing Duplicates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8D75D6A-DC91-6D72-2286-5388CE761DF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A6439C80-81D1-B889-DA29-9043ACE91B0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BC6A4E-8597-742E-8523-F926050FBD92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B79A5D-61E1-0329-CECC-4B096303AB78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52FD7D-7068-E8CF-98E2-730AF0AAC79C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93C22F-ED8D-CDE6-A904-1EE4A5834B10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  <a:effectLst/>
              </a:rPr>
              <a:t>About duplicates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72C25-1648-D731-7EBF-CF535E1D7C5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50193" y="1892877"/>
            <a:ext cx="4711711" cy="1939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2189D-4744-A5E7-AEBE-B15B8356DF1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29156" y="2269782"/>
            <a:ext cx="5496936" cy="1159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D5244-780C-962B-D261-AC362FF690E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1337" y="4554893"/>
            <a:ext cx="2789322" cy="20255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E09807-1904-9124-1B60-8EF2A29D7592}"/>
              </a:ext>
            </a:extLst>
          </p:cNvPr>
          <p:cNvCxnSpPr>
            <a:cxnSpLocks/>
          </p:cNvCxnSpPr>
          <p:nvPr/>
        </p:nvCxnSpPr>
        <p:spPr>
          <a:xfrm>
            <a:off x="6096000" y="1295400"/>
            <a:ext cx="0" cy="26754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EC3-7DFC-D65A-7F80-2F611EAC62F8}"/>
              </a:ext>
            </a:extLst>
          </p:cNvPr>
          <p:cNvCxnSpPr>
            <a:cxnSpLocks/>
          </p:cNvCxnSpPr>
          <p:nvPr/>
        </p:nvCxnSpPr>
        <p:spPr>
          <a:xfrm flipH="1">
            <a:off x="253595" y="4226161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B54CE6-32F1-1DF1-508A-BAE1A99F1677}"/>
              </a:ext>
            </a:extLst>
          </p:cNvPr>
          <p:cNvCxnSpPr>
            <a:cxnSpLocks/>
          </p:cNvCxnSpPr>
          <p:nvPr/>
        </p:nvCxnSpPr>
        <p:spPr>
          <a:xfrm flipH="1">
            <a:off x="253595" y="1557867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578AF6-3E81-60F0-C72F-73AB577C36B2}"/>
              </a:ext>
            </a:extLst>
          </p:cNvPr>
          <p:cNvSpPr txBox="1"/>
          <p:nvPr/>
        </p:nvSpPr>
        <p:spPr>
          <a:xfrm>
            <a:off x="253595" y="1236905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3747B8-7CA9-ED3A-3BEA-E08942F3D9DA}"/>
              </a:ext>
            </a:extLst>
          </p:cNvPr>
          <p:cNvSpPr txBox="1"/>
          <p:nvPr/>
        </p:nvSpPr>
        <p:spPr>
          <a:xfrm>
            <a:off x="6095999" y="1243182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BEC4BE-EF9E-A8D6-8755-840776B7CDFD}"/>
              </a:ext>
            </a:extLst>
          </p:cNvPr>
          <p:cNvSpPr txBox="1"/>
          <p:nvPr/>
        </p:nvSpPr>
        <p:spPr>
          <a:xfrm>
            <a:off x="253594" y="3887607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3.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B864F8-7667-46AE-5EFD-00470F78AB1F}"/>
              </a:ext>
            </a:extLst>
          </p:cNvPr>
          <p:cNvSpPr txBox="1"/>
          <p:nvPr/>
        </p:nvSpPr>
        <p:spPr>
          <a:xfrm>
            <a:off x="253594" y="1560927"/>
            <a:ext cx="3866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start by identifying duplicate dates for each dataset.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B443D5-97D0-988A-8056-DA678C549AA9}"/>
              </a:ext>
            </a:extLst>
          </p:cNvPr>
          <p:cNvSpPr txBox="1"/>
          <p:nvPr/>
        </p:nvSpPr>
        <p:spPr>
          <a:xfrm>
            <a:off x="6095998" y="1560927"/>
            <a:ext cx="3950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Then, we check if the values are same for duplicate rows.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82A29B-F1B4-BF9E-0C05-015AF33E34BA}"/>
              </a:ext>
            </a:extLst>
          </p:cNvPr>
          <p:cNvSpPr txBox="1"/>
          <p:nvPr/>
        </p:nvSpPr>
        <p:spPr>
          <a:xfrm>
            <a:off x="253593" y="4223651"/>
            <a:ext cx="10918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Upon further inspection, only 2 rows have entirely duplicate values. This means we must check each row of duplicate dates to see why this discrepancy appears.</a:t>
            </a:r>
          </a:p>
        </p:txBody>
      </p:sp>
    </p:spTree>
    <p:extLst>
      <p:ext uri="{BB962C8B-B14F-4D97-AF65-F5344CB8AC3E}">
        <p14:creationId xmlns:p14="http://schemas.microsoft.com/office/powerpoint/2010/main" val="228426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B0C5D-2BA1-4AA1-871D-DC9710B14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D66A0E9C-5001-F75C-83A5-84F0F91CB0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848846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66A0E9C-5001-F75C-83A5-84F0F91CB0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7555836-9517-A73A-C782-57BBF389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2.3.2</a:t>
            </a:r>
            <a:r>
              <a:rPr lang="en-US" sz="2400" b="1" dirty="0"/>
              <a:t>. Identifying &amp; Removing Duplicates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0D640D6-A766-780A-EED6-8DB8478582E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2692C887-DD12-1F7D-F843-1AA359A603A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FDEAD4-0970-40C7-8FEA-327723194F42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1C6C84-09C1-29A7-BFBF-B1729B313F9F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DB96C1C-AD1F-C06C-DEC8-04A781D059D0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  <a:effectLst/>
              </a:rPr>
              <a:t>About duplicates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5A9496-7279-F247-2387-A880E78C4903}"/>
              </a:ext>
            </a:extLst>
          </p:cNvPr>
          <p:cNvCxnSpPr>
            <a:cxnSpLocks/>
          </p:cNvCxnSpPr>
          <p:nvPr/>
        </p:nvCxnSpPr>
        <p:spPr>
          <a:xfrm>
            <a:off x="6096000" y="1295400"/>
            <a:ext cx="0" cy="314960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65BFE7-1E83-FEE4-29A7-4ECCFC154854}"/>
              </a:ext>
            </a:extLst>
          </p:cNvPr>
          <p:cNvCxnSpPr>
            <a:cxnSpLocks/>
          </p:cNvCxnSpPr>
          <p:nvPr/>
        </p:nvCxnSpPr>
        <p:spPr>
          <a:xfrm flipH="1">
            <a:off x="253595" y="4699000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FDEA2A8-54E3-FF36-C342-92D674AA0613}"/>
              </a:ext>
            </a:extLst>
          </p:cNvPr>
          <p:cNvCxnSpPr>
            <a:cxnSpLocks/>
          </p:cNvCxnSpPr>
          <p:nvPr/>
        </p:nvCxnSpPr>
        <p:spPr>
          <a:xfrm flipH="1">
            <a:off x="253595" y="1557867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A3C2DD-886A-790D-F0A6-8D8EDDD642E1}"/>
              </a:ext>
            </a:extLst>
          </p:cNvPr>
          <p:cNvSpPr txBox="1"/>
          <p:nvPr/>
        </p:nvSpPr>
        <p:spPr>
          <a:xfrm>
            <a:off x="253595" y="1236905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FF059D-A8DB-D80F-F8AD-E925F937FEB2}"/>
              </a:ext>
            </a:extLst>
          </p:cNvPr>
          <p:cNvSpPr txBox="1"/>
          <p:nvPr/>
        </p:nvSpPr>
        <p:spPr>
          <a:xfrm>
            <a:off x="6095999" y="1243182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5.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3DF8A7-3CD3-3176-007C-30CFC89BB7E7}"/>
              </a:ext>
            </a:extLst>
          </p:cNvPr>
          <p:cNvSpPr txBox="1"/>
          <p:nvPr/>
        </p:nvSpPr>
        <p:spPr>
          <a:xfrm>
            <a:off x="253594" y="4360446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54F714-D5C9-AB2C-4C14-C0F7E67874F7}"/>
              </a:ext>
            </a:extLst>
          </p:cNvPr>
          <p:cNvSpPr txBox="1"/>
          <p:nvPr/>
        </p:nvSpPr>
        <p:spPr>
          <a:xfrm>
            <a:off x="253594" y="1560927"/>
            <a:ext cx="5829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Based on our understanding from step 3, we identified the rows with certain values as</a:t>
            </a:r>
            <a:br>
              <a:rPr lang="en-US" sz="1200" dirty="0"/>
            </a:br>
            <a:r>
              <a:rPr lang="en-US" sz="1200" dirty="0"/>
              <a:t>outliers. Hence, we go ahead and manually remove these rows.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C5667D-2BB7-046A-2CE6-0E7E4F4A3E93}"/>
              </a:ext>
            </a:extLst>
          </p:cNvPr>
          <p:cNvSpPr txBox="1"/>
          <p:nvPr/>
        </p:nvSpPr>
        <p:spPr>
          <a:xfrm>
            <a:off x="6095998" y="1560927"/>
            <a:ext cx="4118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Then, we remove the remaining outliers and reset the index.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F18253-1EF4-FE74-04C5-CE9DD7B956F2}"/>
              </a:ext>
            </a:extLst>
          </p:cNvPr>
          <p:cNvSpPr txBox="1"/>
          <p:nvPr/>
        </p:nvSpPr>
        <p:spPr>
          <a:xfrm>
            <a:off x="253593" y="4696490"/>
            <a:ext cx="4832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Finally, we check the results to confirm we have no duplicate rows left.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CD13F-0B1E-C773-D49B-74ECBB54A25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78523" y="2710656"/>
            <a:ext cx="5366305" cy="446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3E1376-98AF-522B-2328-3A7322BC846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220840" y="5172728"/>
            <a:ext cx="5750316" cy="1072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3C0ABA-E052-FF34-FEE2-76FF4487CD8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372464" y="2565027"/>
            <a:ext cx="5440996" cy="7377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679376-9AF5-99BF-C340-0F32EF58CD29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79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1226B-932D-4D3C-0939-15889451A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5C19937-B431-E10A-24A7-080A2B93517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291941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C19937-B431-E10A-24A7-080A2B9351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643BF19-E239-44D2-3195-B8D21CDC1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137" y="1203677"/>
            <a:ext cx="4720327" cy="4583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EDB50-B317-BA4A-F10F-EFE9C6AAC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750" y="1213186"/>
            <a:ext cx="4720327" cy="4563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B96F9-B365-38C8-BCE1-81481643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2.3.3</a:t>
            </a:r>
            <a:r>
              <a:rPr lang="en-US" sz="2400" b="1" dirty="0"/>
              <a:t>. Visualize Data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F9B2CED-A9AC-A298-0DCF-A4E446844EB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58A3B7C3-E26B-3B0F-DAE0-9597F3D8D2E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7EBAA6-9761-3764-F035-43A2DF857BD9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1D9ED2-8EC6-24BD-4591-15A52F2AF49E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B63362A-A3C5-06E4-E081-CF9183454248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GB" sz="1600" b="1" dirty="0">
                <a:solidFill>
                  <a:schemeClr val="tx1"/>
                </a:solidFill>
              </a:rPr>
              <a:t>To determine which data cleaning steps to take next, we visualize the stock development data: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66DF75-2FD8-B565-A934-7E87436D36FB}"/>
              </a:ext>
            </a:extLst>
          </p:cNvPr>
          <p:cNvCxnSpPr>
            <a:cxnSpLocks/>
          </p:cNvCxnSpPr>
          <p:nvPr/>
        </p:nvCxnSpPr>
        <p:spPr>
          <a:xfrm>
            <a:off x="253595" y="604520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84DF3-68C9-AC72-CBF6-B0302C7A7D2F}"/>
              </a:ext>
            </a:extLst>
          </p:cNvPr>
          <p:cNvSpPr/>
          <p:nvPr/>
        </p:nvSpPr>
        <p:spPr>
          <a:xfrm>
            <a:off x="253595" y="5702060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Insights: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376FE-336B-2C3C-E857-EC78EE3E2547}"/>
              </a:ext>
            </a:extLst>
          </p:cNvPr>
          <p:cNvSpPr txBox="1"/>
          <p:nvPr/>
        </p:nvSpPr>
        <p:spPr>
          <a:xfrm>
            <a:off x="253595" y="6085956"/>
            <a:ext cx="8129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After calculating and grouping the average monthly open and close prices, we can see the plotted stock development.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 It seems that there are some outliers in peaks and some zeros.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DFD667-247B-F066-1E60-F24285AA7847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95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8B9C7-2BD7-00A2-8651-D5AB367CD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79EC825-D9BE-1D6B-25FF-B842C19B05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939080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9EC825-D9BE-1D6B-25FF-B842C19B05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C271A5F-8148-F82B-CD73-6E9A62345D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EAF98334-E15A-7F47-D535-30775537FC7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D6F4E4-F88A-D365-7D49-5DC486192DCE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BF3EA2-1CBB-F76E-0FD2-2DCABA1E9117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47129B2-627B-EE2A-C0A0-DCAD1C5B2AFA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22356-F8DB-64D2-C71B-270090D16C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53595" y="1820374"/>
            <a:ext cx="5498225" cy="3768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C28205-83DE-5CCE-0A72-9BA12140D38E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GB" sz="1600" b="1" dirty="0">
                <a:solidFill>
                  <a:schemeClr val="tx1"/>
                </a:solidFill>
              </a:rPr>
              <a:t>We plot Histograms and Box Plots to further strengthen this assessment: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015146-6CE3-8EB0-4A87-3C845BCD85D3}"/>
              </a:ext>
            </a:extLst>
          </p:cNvPr>
          <p:cNvCxnSpPr>
            <a:cxnSpLocks/>
          </p:cNvCxnSpPr>
          <p:nvPr/>
        </p:nvCxnSpPr>
        <p:spPr>
          <a:xfrm>
            <a:off x="253595" y="604520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46EDA4D-D124-4099-B6B1-3FCBB346E32C}"/>
              </a:ext>
            </a:extLst>
          </p:cNvPr>
          <p:cNvSpPr/>
          <p:nvPr/>
        </p:nvSpPr>
        <p:spPr>
          <a:xfrm>
            <a:off x="253595" y="5702060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Insights: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81858-E635-BF28-B693-86AC710F6533}"/>
              </a:ext>
            </a:extLst>
          </p:cNvPr>
          <p:cNvSpPr txBox="1"/>
          <p:nvPr/>
        </p:nvSpPr>
        <p:spPr>
          <a:xfrm>
            <a:off x="253595" y="6085956"/>
            <a:ext cx="733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These histograms underline the previous assumptions on outliers.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The box plots highlights the outliers as well, helping us decide on the next steps required to clean the data.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8DD845-0217-BA39-7FC4-89E9348699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83081" y="1823729"/>
            <a:ext cx="5494658" cy="37903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66A9AB-A3C0-6298-82D1-6BC12630FE5C}"/>
              </a:ext>
            </a:extLst>
          </p:cNvPr>
          <p:cNvCxnSpPr/>
          <p:nvPr/>
        </p:nvCxnSpPr>
        <p:spPr>
          <a:xfrm>
            <a:off x="6095999" y="1397000"/>
            <a:ext cx="0" cy="441960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4F950B-2251-2F6E-636F-1AB73679F109}"/>
              </a:ext>
            </a:extLst>
          </p:cNvPr>
          <p:cNvSpPr txBox="1"/>
          <p:nvPr/>
        </p:nvSpPr>
        <p:spPr>
          <a:xfrm>
            <a:off x="2373785" y="1380117"/>
            <a:ext cx="125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Histograms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2A3465-8B0A-D030-3816-4508E6713FC0}"/>
              </a:ext>
            </a:extLst>
          </p:cNvPr>
          <p:cNvSpPr txBox="1"/>
          <p:nvPr/>
        </p:nvSpPr>
        <p:spPr>
          <a:xfrm>
            <a:off x="8505715" y="1397000"/>
            <a:ext cx="10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Box Plots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259C7A-C457-193F-C397-862B734532FC}"/>
              </a:ext>
            </a:extLst>
          </p:cNvPr>
          <p:cNvCxnSpPr>
            <a:cxnSpLocks/>
          </p:cNvCxnSpPr>
          <p:nvPr/>
        </p:nvCxnSpPr>
        <p:spPr>
          <a:xfrm>
            <a:off x="253595" y="1693238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DCF8825B-6B63-DD8E-F0A0-56F6F2DB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2.3.3</a:t>
            </a:r>
            <a:r>
              <a:rPr lang="en-US" sz="2400" b="1" dirty="0"/>
              <a:t>. Visualize Data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DA124D-D455-79E3-B681-F33FDA6964EB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788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FC19-F722-7C80-079C-5765C8A56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07769607-909E-1C1E-A478-A698FFB929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300888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769607-909E-1C1E-A478-A698FFB929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2178010-F1E8-E57E-2BDB-5EED6895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2.3.4</a:t>
            </a:r>
            <a:r>
              <a:rPr lang="en-US" sz="2400" b="1" dirty="0"/>
              <a:t>. Removing Outliers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D7A85D4-9005-6835-28D4-7938061AB7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B77D32A4-F5B1-AE6A-5AC6-B3F98DA9E01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345084-78DF-F85A-D7B6-31389B98D01D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93A88B-B482-1733-F33E-000CBDAB036D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2B23780-A939-B443-6705-37ABCC752721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</a:rPr>
              <a:t>We usually took a 3-step approach to remove outliers.</a:t>
            </a:r>
            <a:endParaRPr lang="en-IN" sz="1600" b="1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CAB802-5781-1804-7164-AAA11705DBC0}"/>
              </a:ext>
            </a:extLst>
          </p:cNvPr>
          <p:cNvCxnSpPr>
            <a:cxnSpLocks/>
          </p:cNvCxnSpPr>
          <p:nvPr/>
        </p:nvCxnSpPr>
        <p:spPr>
          <a:xfrm>
            <a:off x="6096000" y="1295400"/>
            <a:ext cx="0" cy="28024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715CE0-5B60-8100-0BB2-72A549AE85F7}"/>
              </a:ext>
            </a:extLst>
          </p:cNvPr>
          <p:cNvCxnSpPr>
            <a:cxnSpLocks/>
          </p:cNvCxnSpPr>
          <p:nvPr/>
        </p:nvCxnSpPr>
        <p:spPr>
          <a:xfrm flipH="1">
            <a:off x="253593" y="4318829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C2D3C4-D995-2E69-AD64-8FA4C5193F89}"/>
              </a:ext>
            </a:extLst>
          </p:cNvPr>
          <p:cNvCxnSpPr>
            <a:cxnSpLocks/>
          </p:cNvCxnSpPr>
          <p:nvPr/>
        </p:nvCxnSpPr>
        <p:spPr>
          <a:xfrm flipH="1">
            <a:off x="253595" y="1557867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9443A5-E429-F114-7FA3-9A89ECD5321C}"/>
              </a:ext>
            </a:extLst>
          </p:cNvPr>
          <p:cNvSpPr txBox="1"/>
          <p:nvPr/>
        </p:nvSpPr>
        <p:spPr>
          <a:xfrm>
            <a:off x="253595" y="1236905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E9DD60-D38E-3A14-427E-119EE5EBAA1C}"/>
              </a:ext>
            </a:extLst>
          </p:cNvPr>
          <p:cNvSpPr txBox="1"/>
          <p:nvPr/>
        </p:nvSpPr>
        <p:spPr>
          <a:xfrm>
            <a:off x="6095999" y="1243182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7096E8-C6DC-55F0-1D67-D78C574C6E2E}"/>
              </a:ext>
            </a:extLst>
          </p:cNvPr>
          <p:cNvSpPr txBox="1"/>
          <p:nvPr/>
        </p:nvSpPr>
        <p:spPr>
          <a:xfrm>
            <a:off x="253592" y="3980275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3.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9F9028-3CAE-CD0E-15B1-F45FA0FCCDD5}"/>
              </a:ext>
            </a:extLst>
          </p:cNvPr>
          <p:cNvSpPr txBox="1"/>
          <p:nvPr/>
        </p:nvSpPr>
        <p:spPr>
          <a:xfrm>
            <a:off x="253594" y="1560927"/>
            <a:ext cx="5203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ensure consistent float data type in relevant columns before processing.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A5A451-B233-53CA-1266-1082B12A512E}"/>
              </a:ext>
            </a:extLst>
          </p:cNvPr>
          <p:cNvSpPr txBox="1"/>
          <p:nvPr/>
        </p:nvSpPr>
        <p:spPr>
          <a:xfrm>
            <a:off x="6095998" y="1560927"/>
            <a:ext cx="5893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Based on the data visualization we decided to convert all zero values to N/A to impute </a:t>
            </a:r>
            <a:br>
              <a:rPr lang="en-US" sz="1200" dirty="0"/>
            </a:br>
            <a:r>
              <a:rPr lang="en-US" sz="1200" dirty="0"/>
              <a:t>them later.</a:t>
            </a:r>
            <a:r>
              <a:rPr lang="en-US" sz="1200"/>
              <a:t> </a:t>
            </a:r>
            <a:r>
              <a:rPr lang="en-US" sz="1200" i="1">
                <a:solidFill>
                  <a:schemeClr val="bg1">
                    <a:lumMod val="65000"/>
                  </a:schemeClr>
                </a:solidFill>
              </a:rPr>
              <a:t>(In this case for PZZA there weren’t any 0 values – screenshot is from BRK-A)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E66ED5-28F4-3DD7-3D4C-EBFE45E0271B}"/>
              </a:ext>
            </a:extLst>
          </p:cNvPr>
          <p:cNvSpPr txBox="1"/>
          <p:nvPr/>
        </p:nvSpPr>
        <p:spPr>
          <a:xfrm>
            <a:off x="253591" y="4316319"/>
            <a:ext cx="6876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replaced all other outlying values with N/A using the Interquartile Range method on a yearly basis.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60B2D-43FE-B417-0EF8-828FE3AE53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66692" y="2050746"/>
            <a:ext cx="4103492" cy="1808318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92D292-C663-40D6-219F-ADA5F61B0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600" y="2078117"/>
            <a:ext cx="3064042" cy="1846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97A402-3552-8ECA-D994-BF6A08AD15A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083866" y="4612675"/>
            <a:ext cx="6024262" cy="208724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86708B-9969-63EC-985C-0AADB7B3A3E5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34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94A55-E025-7257-71CF-439FA0226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7D7F420-0A87-CA5D-578C-6B02E5E41B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842293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7D7F420-0A87-CA5D-578C-6B02E5E41B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D9133FB-6AEE-6ABE-462E-A9C5534C921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ED3CCA43-B687-F8E0-AD92-4DFE3A08068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87E8CA-25A1-32BC-B8D5-A4DADE20951E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D19875-2D8B-9E3A-7888-02061481AA42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41138DA-57BE-02D5-451A-C50E889B794E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17570-FBBF-775D-B5CA-87E70C6A970F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GB" sz="1600" b="1" dirty="0">
                <a:solidFill>
                  <a:schemeClr val="tx1"/>
                </a:solidFill>
              </a:rPr>
              <a:t>After replacing all outliers, we check our results through another histogram and boxplot: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4C1A0-ACD8-03D9-6E9B-C2FF8E1728D3}"/>
              </a:ext>
            </a:extLst>
          </p:cNvPr>
          <p:cNvSpPr/>
          <p:nvPr/>
        </p:nvSpPr>
        <p:spPr>
          <a:xfrm>
            <a:off x="253595" y="5702060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Insights: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E31B4-3653-7965-BD23-745D18EFB7CC}"/>
              </a:ext>
            </a:extLst>
          </p:cNvPr>
          <p:cNvSpPr txBox="1"/>
          <p:nvPr/>
        </p:nvSpPr>
        <p:spPr>
          <a:xfrm>
            <a:off x="253595" y="6085956"/>
            <a:ext cx="10608994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 b="0" dirty="0">
                <a:effectLst/>
              </a:rPr>
              <a:t>It appears that we have successfully removed all significant outliers.</a:t>
            </a: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/>
              <a:t>In some cases we had to still remove outliers manually, because they weren’t detected by yearly IQR for being very old and out of proportion (see appendix).</a:t>
            </a:r>
            <a:endParaRPr lang="en-IN" sz="1200" b="0">
              <a:effectLst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7996CB-62CF-3CED-4BAD-244091A50735}"/>
              </a:ext>
            </a:extLst>
          </p:cNvPr>
          <p:cNvCxnSpPr/>
          <p:nvPr/>
        </p:nvCxnSpPr>
        <p:spPr>
          <a:xfrm>
            <a:off x="6095999" y="1397000"/>
            <a:ext cx="0" cy="441960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62D591-BFA6-01E4-EF8B-16F588F222DA}"/>
              </a:ext>
            </a:extLst>
          </p:cNvPr>
          <p:cNvCxnSpPr>
            <a:cxnSpLocks/>
          </p:cNvCxnSpPr>
          <p:nvPr/>
        </p:nvCxnSpPr>
        <p:spPr>
          <a:xfrm>
            <a:off x="253595" y="1693238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850D2FA8-F831-B382-C065-2E597E88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2.3.4</a:t>
            </a:r>
            <a:r>
              <a:rPr lang="en-US" sz="2400" b="1" dirty="0"/>
              <a:t>. Sanity Check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EF0BC8-015F-9595-E04F-4AE2B7EDA3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38798" y="1802865"/>
            <a:ext cx="5515350" cy="3750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434716-F2DB-6CFE-0EB9-8EEC3DC326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343505" y="1829828"/>
            <a:ext cx="5436308" cy="37500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17BE9A-DEF6-9747-413E-96B6636542B0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FEF88-05D0-4E3B-4087-AEFFFC0C3A16}"/>
              </a:ext>
            </a:extLst>
          </p:cNvPr>
          <p:cNvCxnSpPr>
            <a:cxnSpLocks/>
          </p:cNvCxnSpPr>
          <p:nvPr/>
        </p:nvCxnSpPr>
        <p:spPr>
          <a:xfrm>
            <a:off x="253595" y="604520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EAC449-26E0-126D-1F28-B78F3674F1A4}"/>
              </a:ext>
            </a:extLst>
          </p:cNvPr>
          <p:cNvSpPr txBox="1"/>
          <p:nvPr/>
        </p:nvSpPr>
        <p:spPr>
          <a:xfrm>
            <a:off x="2467551" y="1380117"/>
            <a:ext cx="125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Histograms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4E2869-B8AB-BF8D-E32B-E8800E57453D}"/>
              </a:ext>
            </a:extLst>
          </p:cNvPr>
          <p:cNvSpPr txBox="1"/>
          <p:nvPr/>
        </p:nvSpPr>
        <p:spPr>
          <a:xfrm>
            <a:off x="8536964" y="1397000"/>
            <a:ext cx="10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4107210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C91B2-EE30-D17B-3F1C-B8A24652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9FF6EBB-FB4B-6C33-90FC-C156E9BA1E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81483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9FF6EBB-FB4B-6C33-90FC-C156E9BA1E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383E6F-0829-7A00-962B-B404E168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2.3.5</a:t>
            </a:r>
            <a:r>
              <a:rPr lang="en-US" sz="2400" b="1" dirty="0"/>
              <a:t>. Impute Missing Values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CC03666-F3CB-5B0F-8572-520B5D38910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2DD31099-9752-5888-2A20-7F08F4758FE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B9469E-BD59-476D-AD52-4B55D3A2C1F8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F8F30A-C107-AEBD-A495-798E72CFDD9E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7BC4E6-77E5-EE21-C1AB-B3CE49525615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3DCB91A-35D3-7E3E-A2B7-CC0C1EB4E8F1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GB" sz="1600" b="1" dirty="0">
                <a:solidFill>
                  <a:schemeClr val="tx1"/>
                </a:solidFill>
              </a:rPr>
              <a:t>About imputing missing values…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4B081E-3A54-A9B7-EBF5-6978F04FC865}"/>
              </a:ext>
            </a:extLst>
          </p:cNvPr>
          <p:cNvCxnSpPr>
            <a:cxnSpLocks/>
          </p:cNvCxnSpPr>
          <p:nvPr/>
        </p:nvCxnSpPr>
        <p:spPr>
          <a:xfrm>
            <a:off x="6096000" y="2178648"/>
            <a:ext cx="0" cy="436667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39CA1C-310C-B008-9016-183DA52F0AE3}"/>
              </a:ext>
            </a:extLst>
          </p:cNvPr>
          <p:cNvCxnSpPr>
            <a:cxnSpLocks/>
          </p:cNvCxnSpPr>
          <p:nvPr/>
        </p:nvCxnSpPr>
        <p:spPr>
          <a:xfrm flipH="1">
            <a:off x="253595" y="1557867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206C15F-33D9-90CA-5A95-F66BAB607B75}"/>
              </a:ext>
            </a:extLst>
          </p:cNvPr>
          <p:cNvSpPr txBox="1"/>
          <p:nvPr/>
        </p:nvSpPr>
        <p:spPr>
          <a:xfrm>
            <a:off x="253595" y="1236905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0995CB-3BFA-113E-9BFB-6DE9869BA57A}"/>
              </a:ext>
            </a:extLst>
          </p:cNvPr>
          <p:cNvSpPr txBox="1"/>
          <p:nvPr/>
        </p:nvSpPr>
        <p:spPr>
          <a:xfrm>
            <a:off x="253593" y="2130127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3DB514-5B41-C852-11CC-370781977C34}"/>
              </a:ext>
            </a:extLst>
          </p:cNvPr>
          <p:cNvSpPr txBox="1"/>
          <p:nvPr/>
        </p:nvSpPr>
        <p:spPr>
          <a:xfrm>
            <a:off x="253594" y="1560927"/>
            <a:ext cx="3450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first define the relevant columns for imputing.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867DA8-02E6-2720-BFB4-BF280A163AD5}"/>
              </a:ext>
            </a:extLst>
          </p:cNvPr>
          <p:cNvSpPr txBox="1"/>
          <p:nvPr/>
        </p:nvSpPr>
        <p:spPr>
          <a:xfrm>
            <a:off x="253592" y="2447872"/>
            <a:ext cx="4339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Interpolate values for the set columns using the linear method.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65611-D3A4-41A5-28A6-D086E80AC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729" y="1642280"/>
            <a:ext cx="5223928" cy="395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87786-F915-CF80-D10C-900F31D1AA8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095" y="2965577"/>
            <a:ext cx="5134959" cy="14080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3403E0-465D-89D8-BCE5-C75C82513B36}"/>
              </a:ext>
            </a:extLst>
          </p:cNvPr>
          <p:cNvCxnSpPr>
            <a:cxnSpLocks/>
          </p:cNvCxnSpPr>
          <p:nvPr/>
        </p:nvCxnSpPr>
        <p:spPr>
          <a:xfrm flipH="1">
            <a:off x="253595" y="2442284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7DA7E1-F75F-F68A-1870-AF76BC193A7A}"/>
              </a:ext>
            </a:extLst>
          </p:cNvPr>
          <p:cNvSpPr txBox="1"/>
          <p:nvPr/>
        </p:nvSpPr>
        <p:spPr>
          <a:xfrm>
            <a:off x="6140043" y="2130127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Step 3.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95A50-5525-FAC0-DBD0-C932264005E0}"/>
              </a:ext>
            </a:extLst>
          </p:cNvPr>
          <p:cNvSpPr txBox="1"/>
          <p:nvPr/>
        </p:nvSpPr>
        <p:spPr>
          <a:xfrm>
            <a:off x="6140042" y="2447872"/>
            <a:ext cx="590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We chose to take the mean of the last value and next non-missing value as imputation,</a:t>
            </a:r>
          </a:p>
          <a:p>
            <a:r>
              <a:rPr lang="en-US" sz="1200"/>
              <a:t>as it makes sense in the context of share prices.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E751D-0B2A-4A7C-3C58-193DC2B54A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748935" y="2965577"/>
            <a:ext cx="4840178" cy="14080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6AA01B-265A-3BA4-BFD9-60F3A8261A4E}"/>
              </a:ext>
            </a:extLst>
          </p:cNvPr>
          <p:cNvSpPr txBox="1"/>
          <p:nvPr/>
        </p:nvSpPr>
        <p:spPr>
          <a:xfrm>
            <a:off x="253593" y="4487564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Step 4.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1E8F0-1145-B058-80BB-A7904088E577}"/>
              </a:ext>
            </a:extLst>
          </p:cNvPr>
          <p:cNvSpPr txBox="1"/>
          <p:nvPr/>
        </p:nvSpPr>
        <p:spPr>
          <a:xfrm>
            <a:off x="253592" y="4805309"/>
            <a:ext cx="5832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After replacing all 'Open' and 'Close' values, there are sometimes still N/A’s remaining.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EFB5DF-A27B-9F57-7E8B-A82F2880759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9701" y="5137270"/>
            <a:ext cx="2865746" cy="140805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D40389-9EFF-1D45-09E7-6118C9D69293}"/>
              </a:ext>
            </a:extLst>
          </p:cNvPr>
          <p:cNvCxnSpPr>
            <a:cxnSpLocks/>
          </p:cNvCxnSpPr>
          <p:nvPr/>
        </p:nvCxnSpPr>
        <p:spPr>
          <a:xfrm flipH="1">
            <a:off x="253595" y="4799721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BC2ECE-3530-6D5C-7024-14FE534D1BF0}"/>
              </a:ext>
            </a:extLst>
          </p:cNvPr>
          <p:cNvSpPr txBox="1"/>
          <p:nvPr/>
        </p:nvSpPr>
        <p:spPr>
          <a:xfrm>
            <a:off x="6140043" y="4487564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Step 5.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AC16D8-F814-684F-9001-AF17FC1C4A39}"/>
              </a:ext>
            </a:extLst>
          </p:cNvPr>
          <p:cNvSpPr txBox="1"/>
          <p:nvPr/>
        </p:nvSpPr>
        <p:spPr>
          <a:xfrm>
            <a:off x="6140042" y="4805309"/>
            <a:ext cx="5840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As these cases are always in the beginning of the respective column, we backfill them.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6EBB881-D5AC-97F3-0984-0598092B167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4684" y="5137270"/>
            <a:ext cx="2248680" cy="14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0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FBC72-F001-7E90-D45C-05E20512F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3427A35B-D6A2-25A5-0F57-E4A1F26ED6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79805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427A35B-D6A2-25A5-0F57-E4A1F26ED6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8F163403-2833-C74A-FCDD-2C4C06828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85" y="1241340"/>
            <a:ext cx="4735578" cy="4538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C1F4F2-39DD-0B28-DE57-D41515708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492" y="1241340"/>
            <a:ext cx="4735578" cy="4583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8C298B-63D5-DE6C-20B9-BC260C1B2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2.3.5</a:t>
            </a:r>
            <a:r>
              <a:rPr lang="en-US" sz="2400" b="1" dirty="0"/>
              <a:t>. Final Sanity Check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3C330C5-A27B-2124-B427-56155DA3FB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8A6D8846-1053-BEA3-F778-461686AF20B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444910-917B-E116-F016-E0792FEA277B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91A2BA-660B-190B-0D83-55D156AEE5DC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F33630-B98F-4EC8-4918-6FFF1FEEECA5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  <a:effectLst/>
              </a:rPr>
              <a:t>We plot the stock developments to do one last check: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F14BA-5D8F-3A02-0AB4-3C3BF9EBB244}"/>
              </a:ext>
            </a:extLst>
          </p:cNvPr>
          <p:cNvSpPr/>
          <p:nvPr/>
        </p:nvSpPr>
        <p:spPr>
          <a:xfrm>
            <a:off x="253595" y="5702060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Insights: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B39CD-3FC3-C55A-450B-CE13870EDB2B}"/>
              </a:ext>
            </a:extLst>
          </p:cNvPr>
          <p:cNvSpPr txBox="1"/>
          <p:nvPr/>
        </p:nvSpPr>
        <p:spPr>
          <a:xfrm>
            <a:off x="253595" y="6085956"/>
            <a:ext cx="10383740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 b="0" dirty="0">
                <a:effectLst/>
              </a:rPr>
              <a:t>The developments look reasonable in their respective context and don't seem to include outliers. Therefore we successfully conclude the data cleaning.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35A81-8717-0A47-02C0-8FBAB4EE4AB3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6EB33-F4E0-7EC7-F488-0599F92E6D35}"/>
              </a:ext>
            </a:extLst>
          </p:cNvPr>
          <p:cNvCxnSpPr>
            <a:cxnSpLocks/>
          </p:cNvCxnSpPr>
          <p:nvPr/>
        </p:nvCxnSpPr>
        <p:spPr>
          <a:xfrm>
            <a:off x="253595" y="604520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64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3B10E-F92E-6F6A-0AE4-F0844428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E8F28EC-2934-4E08-C21C-BF4220ECF3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241022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8F28EC-2934-4E08-C21C-BF4220ECF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3E0F795-C319-73D6-F944-8321058E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2.4. Export Dataset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5CA386E-CBF2-63DC-D927-7FB1CDE2F72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198C8DA9-049B-4C2D-AF7A-46C47B56253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10C5E1-D84E-7B1F-EEF3-6D47CC9166C1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8B09CA-AD5D-8EB5-45EA-AE3DCF748978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1846A1-6975-3ED2-0FA4-92C431D4F0B6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E03E63-5A34-713B-0FD7-8C018CC755B7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>
                <a:solidFill>
                  <a:schemeClr val="tx1"/>
                </a:solidFill>
              </a:rPr>
              <a:t>We export the cleaned .csv dataset to the folder of cleaned datasets in our repository to access later.</a:t>
            </a:r>
            <a:endParaRPr lang="en-IN" sz="1600" b="1"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AD33E-5554-2B44-DDAC-103A6FB38AF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209799" y="1577705"/>
            <a:ext cx="7772399" cy="7560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9E0399-7EB6-380C-8060-4D72AB2F23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2475805"/>
            <a:ext cx="7772400" cy="38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7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AAD1C-B3E1-23DB-7E21-E9C054D64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3DC7-B5A1-6B2B-9CE4-10DC5BEF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3. List of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C0532-C919-AF0D-2474-A672A74F3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9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3.1. Exercise 1</a:t>
            </a:r>
          </a:p>
          <a:p>
            <a:pPr marL="0" indent="0">
              <a:buNone/>
            </a:pPr>
            <a:r>
              <a:rPr lang="en-US" sz="1400" dirty="0"/>
              <a:t>3.2. Exercise 2</a:t>
            </a:r>
          </a:p>
          <a:p>
            <a:pPr marL="0" indent="0">
              <a:buNone/>
            </a:pPr>
            <a:r>
              <a:rPr lang="en-US" sz="1400" dirty="0"/>
              <a:t>3.3. Exercise 3</a:t>
            </a:r>
          </a:p>
          <a:p>
            <a:pPr marL="0" indent="0">
              <a:buNone/>
            </a:pPr>
            <a:r>
              <a:rPr lang="en-US" sz="1400" dirty="0"/>
              <a:t>3.4. Exercise 4</a:t>
            </a:r>
          </a:p>
          <a:p>
            <a:pPr marL="0" indent="0">
              <a:buNone/>
            </a:pPr>
            <a:r>
              <a:rPr lang="en-US" sz="1400" dirty="0"/>
              <a:t>3.5. Exercise 5</a:t>
            </a:r>
          </a:p>
          <a:p>
            <a:pPr marL="0" indent="0">
              <a:buNone/>
            </a:pPr>
            <a:r>
              <a:rPr lang="en-US" sz="1400" dirty="0"/>
              <a:t>3.6. Exercise 6</a:t>
            </a:r>
          </a:p>
          <a:p>
            <a:pPr marL="0" indent="0">
              <a:buNone/>
            </a:pPr>
            <a:r>
              <a:rPr lang="en-US" sz="1400" dirty="0"/>
              <a:t>3.7. Exercise 7</a:t>
            </a:r>
          </a:p>
          <a:p>
            <a:pPr marL="0" indent="0">
              <a:buNone/>
            </a:pPr>
            <a:r>
              <a:rPr lang="en-US" sz="1400" dirty="0"/>
              <a:t>3.8. Exercise 8</a:t>
            </a:r>
          </a:p>
          <a:p>
            <a:pPr marL="0" indent="0">
              <a:buNone/>
            </a:pPr>
            <a:r>
              <a:rPr lang="en-US" sz="1400" dirty="0"/>
              <a:t>3.9. Exercise 9</a:t>
            </a:r>
          </a:p>
          <a:p>
            <a:pPr marL="0" indent="0">
              <a:buNone/>
            </a:pPr>
            <a:r>
              <a:rPr lang="en-US" sz="1400" dirty="0"/>
              <a:t>3.10. Exercise 10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503C81F-8B8B-4457-F6AB-561FEE13DA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4F155529-2F89-CF56-20B1-33496F981E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0814B8-0E2D-AC3E-3D33-3FF02696225A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86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FC83-20CB-DDEF-39F6-139739911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C4F2-7F31-01B6-9623-C08F04797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9301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en-US" sz="1600" dirty="0"/>
              <a:t>Overview</a:t>
            </a:r>
          </a:p>
          <a:p>
            <a:pPr marL="457200" lvl="1" indent="0">
              <a:buNone/>
            </a:pPr>
            <a:r>
              <a:rPr lang="en-US" sz="1400" dirty="0"/>
              <a:t>1.1. Project Overview</a:t>
            </a:r>
          </a:p>
          <a:p>
            <a:pPr marL="457200" lvl="1" indent="0">
              <a:buNone/>
            </a:pPr>
            <a:r>
              <a:rPr lang="en-US" sz="1400" dirty="0"/>
              <a:t>1.2. Dataset Overview</a:t>
            </a:r>
          </a:p>
          <a:p>
            <a:pPr marL="342900" indent="-342900">
              <a:buAutoNum type="arabicPeriod"/>
            </a:pPr>
            <a:r>
              <a:rPr lang="en-US" sz="1600" dirty="0"/>
              <a:t>Data Processing</a:t>
            </a:r>
          </a:p>
          <a:p>
            <a:pPr marL="457200" lvl="1" indent="0">
              <a:buNone/>
            </a:pPr>
            <a:r>
              <a:rPr lang="en-US" sz="1400" dirty="0"/>
              <a:t>2.1. Importing Dataset</a:t>
            </a:r>
          </a:p>
          <a:p>
            <a:pPr marL="457200" lvl="1" indent="0">
              <a:buNone/>
            </a:pPr>
            <a:r>
              <a:rPr lang="en-US" sz="1400" dirty="0"/>
              <a:t>2.2. Inspect Data Frame</a:t>
            </a:r>
          </a:p>
          <a:p>
            <a:pPr marL="457200" lvl="1" indent="0">
              <a:buNone/>
            </a:pPr>
            <a:r>
              <a:rPr lang="en-US" sz="1400" dirty="0"/>
              <a:t>2.3. Cleaning the Dataset</a:t>
            </a:r>
          </a:p>
          <a:p>
            <a:pPr marL="0" indent="0">
              <a:buNone/>
            </a:pPr>
            <a:r>
              <a:rPr lang="en-US" sz="1600" dirty="0"/>
              <a:t>3. List of Exercises</a:t>
            </a:r>
          </a:p>
          <a:p>
            <a:pPr marL="457200" lvl="1" indent="0">
              <a:buNone/>
            </a:pPr>
            <a:r>
              <a:rPr lang="en-US" sz="1400" dirty="0"/>
              <a:t>3.1. Exercise 1</a:t>
            </a:r>
          </a:p>
          <a:p>
            <a:pPr marL="457200" lvl="1" indent="0">
              <a:buNone/>
            </a:pPr>
            <a:r>
              <a:rPr lang="en-US" sz="1400" dirty="0"/>
              <a:t>3.2. Exercise 2</a:t>
            </a:r>
          </a:p>
          <a:p>
            <a:pPr marL="457200" lvl="1" indent="0">
              <a:buNone/>
            </a:pPr>
            <a:r>
              <a:rPr lang="en-US" sz="1400" dirty="0"/>
              <a:t>3.3. Exercise 3</a:t>
            </a:r>
          </a:p>
          <a:p>
            <a:pPr marL="457200" lvl="1" indent="0">
              <a:buNone/>
            </a:pPr>
            <a:r>
              <a:rPr lang="en-US" sz="1400" dirty="0"/>
              <a:t>3.4. Exercise 4</a:t>
            </a:r>
          </a:p>
          <a:p>
            <a:pPr marL="457200" lvl="1" indent="0">
              <a:buNone/>
            </a:pPr>
            <a:r>
              <a:rPr lang="en-US" sz="1400" dirty="0"/>
              <a:t>3.5. Exercise 5</a:t>
            </a:r>
          </a:p>
          <a:p>
            <a:pPr marL="457200" lvl="1" indent="0">
              <a:buNone/>
            </a:pPr>
            <a:r>
              <a:rPr lang="en-US" sz="1400" dirty="0"/>
              <a:t>3.6. Exercise 6</a:t>
            </a:r>
          </a:p>
          <a:p>
            <a:pPr marL="457200" lvl="1" indent="0">
              <a:buNone/>
            </a:pPr>
            <a:r>
              <a:rPr lang="en-US" sz="1400" dirty="0"/>
              <a:t>3.7. Exercise 7</a:t>
            </a:r>
          </a:p>
          <a:p>
            <a:pPr marL="457200" lvl="1" indent="0">
              <a:buNone/>
            </a:pPr>
            <a:r>
              <a:rPr lang="en-US" sz="1400" dirty="0"/>
              <a:t>3.8. Exercise 8</a:t>
            </a:r>
          </a:p>
          <a:p>
            <a:pPr marL="457200" lvl="1" indent="0">
              <a:buNone/>
            </a:pPr>
            <a:r>
              <a:rPr lang="en-US" sz="1400" dirty="0"/>
              <a:t>3.9. Exercise 9</a:t>
            </a:r>
          </a:p>
          <a:p>
            <a:pPr marL="457200" lvl="1" indent="0">
              <a:buNone/>
            </a:pPr>
            <a:r>
              <a:rPr lang="en-US" sz="1400" dirty="0"/>
              <a:t>3.10. Exercise 10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</p:txBody>
      </p: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40435E3-01C8-E707-8856-31EAE597BE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877ED901-1DE6-D1E6-79C0-CE4896324D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F29CD8-132D-8519-EF2D-C51A8C9E6CBA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010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CF578-31A7-8259-3776-59758E59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F632F1-44E0-F0CF-85DD-915579418B50}"/>
              </a:ext>
            </a:extLst>
          </p:cNvPr>
          <p:cNvCxnSpPr>
            <a:cxnSpLocks/>
          </p:cNvCxnSpPr>
          <p:nvPr/>
        </p:nvCxnSpPr>
        <p:spPr>
          <a:xfrm>
            <a:off x="255145" y="513143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4BCFF9E-4DD2-267A-0ADD-D95B479BE417}"/>
              </a:ext>
            </a:extLst>
          </p:cNvPr>
          <p:cNvSpPr/>
          <p:nvPr/>
        </p:nvSpPr>
        <p:spPr>
          <a:xfrm>
            <a:off x="255145" y="4788290"/>
            <a:ext cx="116817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Step 2. Stored datasets and corresponding company </a:t>
            </a:r>
            <a:r>
              <a:rPr lang="en-GB" sz="1600" b="1" dirty="0" err="1">
                <a:solidFill>
                  <a:sysClr val="windowText" lastClr="000000"/>
                </a:solidFill>
              </a:rPr>
              <a:t>colors</a:t>
            </a:r>
            <a:r>
              <a:rPr lang="en-GB" sz="1600" b="1" dirty="0">
                <a:solidFill>
                  <a:sysClr val="windowText" lastClr="000000"/>
                </a:solidFill>
              </a:rPr>
              <a:t> as dictionaries for consistent referencing later in the project 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B7056AC-264F-B6AB-DC89-851077E7377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678CE2C0-4092-B9E8-5EB6-71A86D1D98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935885-8956-0498-C662-773731B22EB4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3735892-8A6F-6916-1DEB-BC1AD07236E4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Step 1. Importing cleaned datasets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E4724D-A925-D3A8-B759-8CA4B40406A8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E9013B-BE53-B752-A015-F7F9B6335CBD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9E313171-32D6-0AC5-C74B-D3A29BCB5DB3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 Exercises</a:t>
            </a:r>
          </a:p>
        </p:txBody>
      </p:sp>
      <p:pic>
        <p:nvPicPr>
          <p:cNvPr id="2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8DFB49E-6D2D-6DAE-2D34-32252D378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934" y="1771330"/>
            <a:ext cx="4030125" cy="2801517"/>
          </a:xfrm>
        </p:spPr>
      </p:pic>
      <p:pic>
        <p:nvPicPr>
          <p:cNvPr id="3" name="Picture 2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33AE00E2-324D-C6B5-4112-3916D3545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6942" y="1771430"/>
            <a:ext cx="4204179" cy="2803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4AC225-FEF2-26ED-52D6-8884FA477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396" y="5394417"/>
            <a:ext cx="9239207" cy="9359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BA7482-7F6F-5611-2794-CE7C88AA6DE6}"/>
              </a:ext>
            </a:extLst>
          </p:cNvPr>
          <p:cNvCxnSpPr>
            <a:cxnSpLocks/>
          </p:cNvCxnSpPr>
          <p:nvPr/>
        </p:nvCxnSpPr>
        <p:spPr>
          <a:xfrm>
            <a:off x="6096000" y="1318525"/>
            <a:ext cx="0" cy="325432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64E25E-B704-2BC4-58D6-585710B96579}"/>
              </a:ext>
            </a:extLst>
          </p:cNvPr>
          <p:cNvCxnSpPr>
            <a:cxnSpLocks/>
          </p:cNvCxnSpPr>
          <p:nvPr/>
        </p:nvCxnSpPr>
        <p:spPr>
          <a:xfrm>
            <a:off x="253596" y="1614763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65EE19-28DA-D43C-5D5E-80B7042A0DB5}"/>
              </a:ext>
            </a:extLst>
          </p:cNvPr>
          <p:cNvSpPr txBox="1"/>
          <p:nvPr/>
        </p:nvSpPr>
        <p:spPr>
          <a:xfrm>
            <a:off x="2679406" y="1301642"/>
            <a:ext cx="1257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5D7F6-8D0E-27FA-A459-BBBF4D3C4426}"/>
              </a:ext>
            </a:extLst>
          </p:cNvPr>
          <p:cNvSpPr txBox="1"/>
          <p:nvPr/>
        </p:nvSpPr>
        <p:spPr>
          <a:xfrm>
            <a:off x="8755152" y="1318525"/>
            <a:ext cx="1049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34125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C29CBA-0B82-7CE5-F43A-D313719C822C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EAAEA5-416E-F105-1054-44D32CC86B80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4A9F1D-DD53-9058-BBD0-F200D2A9D513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9A18E-611F-6A76-6CE3-6668FCE138E2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6A793B-F385-4DBD-8A26-48B360500612}"/>
              </a:ext>
            </a:extLst>
          </p:cNvPr>
          <p:cNvSpPr txBox="1"/>
          <p:nvPr/>
        </p:nvSpPr>
        <p:spPr>
          <a:xfrm>
            <a:off x="499966" y="1155940"/>
            <a:ext cx="4455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Print the number of rows and columns for each dataset.</a:t>
            </a:r>
            <a:br>
              <a:rPr lang="en-US" sz="1200" dirty="0"/>
            </a:br>
            <a:r>
              <a:rPr lang="en-US" sz="1200" dirty="0"/>
              <a:t>Display the column names and their data types for each dataset.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4B631DE-12AA-A202-992B-2B216F8626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85FAF443-DA97-477B-53CD-3403B033142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DD5BA8-5EFC-E4DE-731C-4C3FA8DCC87B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9BF2EC-46EB-9C63-D070-F41654789CE6}"/>
              </a:ext>
            </a:extLst>
          </p:cNvPr>
          <p:cNvSpPr txBox="1"/>
          <p:nvPr/>
        </p:nvSpPr>
        <p:spPr>
          <a:xfrm>
            <a:off x="499966" y="1976758"/>
            <a:ext cx="77785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initialize set_counter at 0 to track the number of processed datasets. </a:t>
            </a:r>
          </a:p>
          <a:p>
            <a:r>
              <a:rPr lang="en-IN" sz="1200" dirty="0"/>
              <a:t>Then, we loop through the datasets dictionary, where each key is the dataset name, and the value is its DataFrame. </a:t>
            </a:r>
          </a:p>
          <a:p>
            <a:r>
              <a:rPr lang="en-IN" sz="1200" dirty="0"/>
              <a:t>For each dataset, we: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Set the DataFrame: We grab the current DataFrame and assign it to df so we can work with it directly.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Get its shape: We use .shape to determine how many rows and columns the DataFrame has. 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Inspect column data types: Using .dtypes, we get information about each column's name and data type. </a:t>
            </a:r>
          </a:p>
          <a:p>
            <a:r>
              <a:rPr lang="en-IN" sz="1200" dirty="0"/>
              <a:t>Then, we increment the set_counter by 1 to reflect that we're processing the next dataset.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2914E9-FBF1-84F9-2B4D-42897A09F828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88B5C8-784F-3A05-A0A9-CE309AA57E2B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616414-B636-5F61-16E3-E657A1D9EBC8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B804E709-0EB9-14F2-41CF-82B6DA3A0F96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3.1. Exercise 1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80854A-9D82-2363-8833-F3B0025ACE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58" y="4004465"/>
            <a:ext cx="5202936" cy="22702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F3AD14-4FE8-DC1E-942A-44A6EF74A1FD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316670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FE2A156-470C-695C-9E9D-634BF79754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905" y="4004465"/>
            <a:ext cx="1980762" cy="227029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A8AAAFC-572A-A468-5778-47A078A8B78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1524" y="4499195"/>
            <a:ext cx="3166215" cy="12808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7B998A-8A9E-B5B4-2AAB-87E69EF52B14}"/>
              </a:ext>
            </a:extLst>
          </p:cNvPr>
          <p:cNvSpPr/>
          <p:nvPr/>
        </p:nvSpPr>
        <p:spPr>
          <a:xfrm>
            <a:off x="6090721" y="338570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</p:spTree>
    <p:extLst>
      <p:ext uri="{BB962C8B-B14F-4D97-AF65-F5344CB8AC3E}">
        <p14:creationId xmlns:p14="http://schemas.microsoft.com/office/powerpoint/2010/main" val="421336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E9963-EF3D-FD34-6040-05696926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857FA3C-3487-7210-67B0-48F7AA1122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5ED27922-7DCF-993E-3633-3D55E60FA8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1EE235-016A-4050-6F2D-A66A532BB10D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A04BF81-779E-A0D5-CE9C-20D7C114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509" y="3811199"/>
            <a:ext cx="7348981" cy="28797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8BFAA6-9564-4D65-4A44-5B2C2690666F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BA9588C-0345-6363-5F6A-186830EA2EAB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423D61-14E4-44C2-43C4-455C6AE6680B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3790-DA2E-76F5-C2B4-4408296B0BCF}"/>
              </a:ext>
            </a:extLst>
          </p:cNvPr>
          <p:cNvSpPr txBox="1"/>
          <p:nvPr/>
        </p:nvSpPr>
        <p:spPr>
          <a:xfrm>
            <a:off x="499966" y="1155940"/>
            <a:ext cx="843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200" dirty="0"/>
              <a:t>Extract all rows where the date is in the year 2023. Print the number of rows and visualize the Close price trend for this period.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A0BB8-473E-CD8B-61A8-A46220DF03E1}"/>
              </a:ext>
            </a:extLst>
          </p:cNvPr>
          <p:cNvSpPr txBox="1"/>
          <p:nvPr/>
        </p:nvSpPr>
        <p:spPr>
          <a:xfrm>
            <a:off x="499966" y="1976758"/>
            <a:ext cx="8501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initialize set_counter at 0 to track the number of processed datasets. </a:t>
            </a:r>
          </a:p>
          <a:p>
            <a:r>
              <a:rPr lang="en-IN" sz="1200" dirty="0"/>
              <a:t>Then, we loop through the datasets dictionary, where each key is the dataset name, and the value is its DataFrame. </a:t>
            </a:r>
          </a:p>
          <a:p>
            <a:r>
              <a:rPr lang="en-IN" sz="1200" dirty="0"/>
              <a:t>For each dataset, we: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Filter data: We create a new </a:t>
            </a:r>
            <a:r>
              <a:rPr lang="en-IN" sz="1200" dirty="0" err="1"/>
              <a:t>DataFrame</a:t>
            </a:r>
            <a:r>
              <a:rPr lang="en-IN" sz="1200" dirty="0"/>
              <a:t> where only the data from 2023 is included.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Get its shape: We use .shape to determine how many rows the DataFrame has. 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Plot Close prices: We plot the Date and Close price in a line chart displaying the development. </a:t>
            </a:r>
          </a:p>
          <a:p>
            <a:r>
              <a:rPr lang="en-IN" sz="1200" dirty="0"/>
              <a:t>We print each companies row output and increment the set_counter by 1 to reflect that we're processing the next dataset.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3AB2F9-738E-53D7-E029-6A82A598898C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9EDE26-1684-EEFE-2448-6716FD1374EF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324582-D8C2-5BE6-789A-F07CF1CECD3F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4955A-5060-D76A-EA85-B6D798E151E7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F750B2C2-5891-2B44-8EAE-A9062DCB1BA8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3.2. Exercise 2</a:t>
            </a:r>
          </a:p>
        </p:txBody>
      </p:sp>
    </p:spTree>
    <p:extLst>
      <p:ext uri="{BB962C8B-B14F-4D97-AF65-F5344CB8AC3E}">
        <p14:creationId xmlns:p14="http://schemas.microsoft.com/office/powerpoint/2010/main" val="2218961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8822A-D33E-CB33-CCA9-8D815DB09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A8800DC-C765-F5BC-0F41-542B5859BD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979665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Picture 33" descr="A graph with a line&#10;&#10;Description automatically generated">
            <a:extLst>
              <a:ext uri="{FF2B5EF4-FFF2-40B4-BE49-F238E27FC236}">
                <a16:creationId xmlns:a16="http://schemas.microsoft.com/office/drawing/2014/main" id="{AE50938B-1DA9-81C4-B6F2-8ECE52D6777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53" y="1246877"/>
            <a:ext cx="2822547" cy="1215934"/>
          </a:xfrm>
          <a:prstGeom prst="rect">
            <a:avLst/>
          </a:prstGeom>
        </p:spPr>
      </p:pic>
      <p:pic>
        <p:nvPicPr>
          <p:cNvPr id="36" name="Picture 35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C3620378-9D3C-19B7-6726-3CD0AD7E15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264" y="1250960"/>
            <a:ext cx="2732584" cy="1215934"/>
          </a:xfrm>
          <a:prstGeom prst="rect">
            <a:avLst/>
          </a:prstGeom>
        </p:spPr>
      </p:pic>
      <p:pic>
        <p:nvPicPr>
          <p:cNvPr id="38" name="Picture 37" descr="A graph on a screen&#10;&#10;Description automatically generated">
            <a:extLst>
              <a:ext uri="{FF2B5EF4-FFF2-40B4-BE49-F238E27FC236}">
                <a16:creationId xmlns:a16="http://schemas.microsoft.com/office/drawing/2014/main" id="{E41E3F71-AF23-5242-4399-80FE8914480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931" y="1249894"/>
            <a:ext cx="2768602" cy="1212910"/>
          </a:xfrm>
          <a:prstGeom prst="rect">
            <a:avLst/>
          </a:prstGeom>
        </p:spPr>
      </p:pic>
      <p:pic>
        <p:nvPicPr>
          <p:cNvPr id="40" name="Picture 39" descr="A graph showing a line&#10;&#10;Description automatically generated">
            <a:extLst>
              <a:ext uri="{FF2B5EF4-FFF2-40B4-BE49-F238E27FC236}">
                <a16:creationId xmlns:a16="http://schemas.microsoft.com/office/drawing/2014/main" id="{C35B3F91-4640-23FA-1A2E-F5FE04824AE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597" y="1249906"/>
            <a:ext cx="2768603" cy="1211265"/>
          </a:xfrm>
          <a:prstGeom prst="rect">
            <a:avLst/>
          </a:prstGeom>
        </p:spPr>
      </p:pic>
      <p:pic>
        <p:nvPicPr>
          <p:cNvPr id="42" name="Picture 41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511AC844-F2CA-E9CA-D06D-D7C5C6E2C9F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900" y="2637054"/>
            <a:ext cx="2768600" cy="1213874"/>
          </a:xfrm>
          <a:prstGeom prst="rect">
            <a:avLst/>
          </a:prstGeom>
        </p:spPr>
      </p:pic>
      <p:pic>
        <p:nvPicPr>
          <p:cNvPr id="46" name="Picture 45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6395676C-4BAA-DB73-596F-46B8AD4673A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9898" y="2643166"/>
            <a:ext cx="2768599" cy="1216870"/>
          </a:xfrm>
          <a:prstGeom prst="rect">
            <a:avLst/>
          </a:prstGeom>
        </p:spPr>
      </p:pic>
      <p:pic>
        <p:nvPicPr>
          <p:cNvPr id="48" name="Picture 47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C8703BD9-C032-2049-D692-140AF7454E3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900" y="3989122"/>
            <a:ext cx="2768601" cy="1220024"/>
          </a:xfrm>
          <a:prstGeom prst="rect">
            <a:avLst/>
          </a:prstGeom>
        </p:spPr>
      </p:pic>
      <p:pic>
        <p:nvPicPr>
          <p:cNvPr id="50" name="Picture 49" descr="A graph showing a line&#10;&#10;Description automatically generated">
            <a:extLst>
              <a:ext uri="{FF2B5EF4-FFF2-40B4-BE49-F238E27FC236}">
                <a16:creationId xmlns:a16="http://schemas.microsoft.com/office/drawing/2014/main" id="{A6E0F942-41C7-FB94-AB6E-62F1633E571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398" y="3987809"/>
            <a:ext cx="2768602" cy="1222614"/>
          </a:xfrm>
          <a:prstGeom prst="rect">
            <a:avLst/>
          </a:prstGeom>
        </p:spPr>
      </p:pic>
      <p:pic>
        <p:nvPicPr>
          <p:cNvPr id="52" name="Picture 51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0743F43A-1B23-4CE3-BFB5-40F33AB2D01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9897" y="3989218"/>
            <a:ext cx="2768602" cy="1218536"/>
          </a:xfrm>
          <a:prstGeom prst="rect">
            <a:avLst/>
          </a:prstGeom>
        </p:spPr>
      </p:pic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84AAF99-D6FC-5986-8AB9-3524E34EEB6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D23CC330-4395-AF34-8CD0-C22A5351D1E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D84B18-BB0A-F908-6357-879345B7A489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05CD35-574F-26D5-3D56-F5E9C170EF92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D4AA4-284D-07E4-DA92-923F4D69AF13}"/>
              </a:ext>
            </a:extLst>
          </p:cNvPr>
          <p:cNvCxnSpPr>
            <a:cxnSpLocks/>
          </p:cNvCxnSpPr>
          <p:nvPr/>
        </p:nvCxnSpPr>
        <p:spPr>
          <a:xfrm>
            <a:off x="255145" y="5550844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2988DFB-9859-A32B-41EB-AF325AA4E281}"/>
              </a:ext>
            </a:extLst>
          </p:cNvPr>
          <p:cNvSpPr/>
          <p:nvPr/>
        </p:nvSpPr>
        <p:spPr>
          <a:xfrm>
            <a:off x="255145" y="5207754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Factors taken into consideration: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D3B426-B625-2D73-DE7B-4F046B3C2156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E384E-1CB3-FF32-8314-CD01F0FDAD67}"/>
              </a:ext>
            </a:extLst>
          </p:cNvPr>
          <p:cNvSpPr txBox="1"/>
          <p:nvPr/>
        </p:nvSpPr>
        <p:spPr>
          <a:xfrm>
            <a:off x="255145" y="5550844"/>
            <a:ext cx="9663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/>
              <a:t>Visualization: A line chart was used to plot the "Close" prices against the dates, showcasing the daily price movements throughout the year.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Unique colours from the colours dictionary were used for each dataset, ensuring visual distinction between datasets.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IN" sz="1200" dirty="0"/>
              <a:t>A light grid was added to improve readability and assist in analysing specific values on the graph.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IN" sz="1200" dirty="0"/>
              <a:t>Separate charts for each dataset allow for detailed inspection of individual trends without overcrowding.</a:t>
            </a:r>
            <a:endParaRPr lang="en-US" sz="12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756750-B3BD-3A84-9D37-7C8CF74C9760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6C13A7BC-BA11-4A21-2D36-2F84AC5DA048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3.2. Exercise 2</a:t>
            </a:r>
          </a:p>
        </p:txBody>
      </p:sp>
      <p:pic>
        <p:nvPicPr>
          <p:cNvPr id="44" name="Picture 43" descr="A graph showing a line&#10;&#10;Description automatically generated">
            <a:extLst>
              <a:ext uri="{FF2B5EF4-FFF2-40B4-BE49-F238E27FC236}">
                <a16:creationId xmlns:a16="http://schemas.microsoft.com/office/drawing/2014/main" id="{24E1BCD1-6AE8-F60C-36AF-7FEC9554C2CF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399" y="2637164"/>
            <a:ext cx="2768600" cy="12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9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47C6-9C64-2612-183D-9709CA3B2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7F95D60-1688-E964-A5EB-5778F38ED4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B0BA891C-E5AC-92C7-1465-D4622992AB8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0696C8-E8E6-9854-3802-04CE11671FDD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8C2963-AAA4-82A8-D624-D7FCD603A6B2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CF8363-6FA7-D3B5-689C-A2C2C5FAD792}"/>
              </a:ext>
            </a:extLst>
          </p:cNvPr>
          <p:cNvCxnSpPr>
            <a:cxnSpLocks/>
          </p:cNvCxnSpPr>
          <p:nvPr/>
        </p:nvCxnSpPr>
        <p:spPr>
          <a:xfrm>
            <a:off x="255145" y="5550844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909D9DA-BF19-071A-37CA-D30E554356AB}"/>
              </a:ext>
            </a:extLst>
          </p:cNvPr>
          <p:cNvSpPr/>
          <p:nvPr/>
        </p:nvSpPr>
        <p:spPr>
          <a:xfrm>
            <a:off x="255145" y="5207754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Factors taken into consideration: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55BBD8-6633-C699-3D7C-C9C46A5515EA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ECCC03-6ECD-EA51-E1D7-39B10C090562}"/>
              </a:ext>
            </a:extLst>
          </p:cNvPr>
          <p:cNvSpPr txBox="1"/>
          <p:nvPr/>
        </p:nvSpPr>
        <p:spPr>
          <a:xfrm>
            <a:off x="255145" y="5550844"/>
            <a:ext cx="9663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/>
              <a:t>Visualization: A line chart was used to plot the "Close" prices against the dates, showcasing the daily price movements throughout the year.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Unique colours from the colours dictionary were used for each dataset, ensuring visual distinction between datasets.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IN" sz="1200" dirty="0"/>
              <a:t>A light grid was added to improve readability and assist in analysing specific values on the graph.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IN" sz="1200" dirty="0"/>
              <a:t>Separate charts for each dataset allow for detailed inspection of individual trends without overcrowding.</a:t>
            </a:r>
            <a:endParaRPr lang="en-US" sz="12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37F275-EFDC-62F5-0D95-F537E414C3DE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8E3BB50B-C89A-74B3-1A36-2259F71ED131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3.2. Exercise 2</a:t>
            </a:r>
          </a:p>
        </p:txBody>
      </p:sp>
      <p:pic>
        <p:nvPicPr>
          <p:cNvPr id="3" name="Picture 2" descr="A graph showing a line&#10;&#10;Description automatically generated">
            <a:extLst>
              <a:ext uri="{FF2B5EF4-FFF2-40B4-BE49-F238E27FC236}">
                <a16:creationId xmlns:a16="http://schemas.microsoft.com/office/drawing/2014/main" id="{980F6402-3AF3-5319-6386-A45FF521C0D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171" y="1270276"/>
            <a:ext cx="8689056" cy="38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27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68C0-5F22-469A-0D28-5F2A6A744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4213C82-44EF-1E60-32AA-500B16C095E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8CAF0DCB-DEB7-522A-D726-1D01A651A1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7EEB77-9E17-946B-5B1F-BAAD589217A9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832E75-9ACC-CE91-26B4-D919803049C1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CE17C18-EA5E-49F5-DEE1-7AAC287257EC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D9CA0-1116-D16E-15AD-4B2DAFA23753}"/>
              </a:ext>
            </a:extLst>
          </p:cNvPr>
          <p:cNvSpPr txBox="1"/>
          <p:nvPr/>
        </p:nvSpPr>
        <p:spPr>
          <a:xfrm>
            <a:off x="499966" y="1155940"/>
            <a:ext cx="6365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N" sz="1200" b="0" dirty="0">
                <a:effectLst/>
              </a:rPr>
              <a:t>For each company, find the day with the highest Close price and display it alongside the price.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9554C-7840-F16E-2228-5AA09D0D76EC}"/>
              </a:ext>
            </a:extLst>
          </p:cNvPr>
          <p:cNvSpPr txBox="1"/>
          <p:nvPr/>
        </p:nvSpPr>
        <p:spPr>
          <a:xfrm>
            <a:off x="499966" y="1976758"/>
            <a:ext cx="77464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initialize set_counter at 0 to track processed datasets and an empty list, result, to store the outputs. </a:t>
            </a:r>
          </a:p>
          <a:p>
            <a:r>
              <a:rPr lang="en-IN" sz="1200" dirty="0"/>
              <a:t>Then, we loop through the datasets dictionary, where each key is the dataset name, and the value is its DataFrame.</a:t>
            </a:r>
          </a:p>
          <a:p>
            <a:r>
              <a:rPr lang="en-IN" sz="1200" dirty="0"/>
              <a:t>For each dataset: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Identify the highest Close price using .max().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Extract the row corresponding to this highest Close price.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Retrieve and format the date of this row for better readability.</a:t>
            </a:r>
          </a:p>
          <a:p>
            <a:r>
              <a:rPr lang="en-IN" sz="1200" dirty="0"/>
              <a:t>Then, we increment the set_counter by 1 to reflect that we're processing the next dataset.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9BA1DA-068D-3CF7-3562-A4C90F5E845D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63BCFE-FFCD-CAD2-8738-CB478E31AC7B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8BEB94-E593-A8D1-46C8-3EEE76E73EBD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46C8F732-6211-AA28-7F2E-759A3D40ACCD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3.3. Exercise 3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83923C7-4528-D721-28E3-EBD075CD8151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C21C77D-5160-B0A1-9AC6-A8230E64FF4F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AD586A-421A-8618-2FBA-BFA5296AE2A3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316670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C22090D-5D5A-67B5-ED6E-C1463501F1C5}"/>
              </a:ext>
            </a:extLst>
          </p:cNvPr>
          <p:cNvSpPr/>
          <p:nvPr/>
        </p:nvSpPr>
        <p:spPr>
          <a:xfrm>
            <a:off x="6090721" y="338570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FBAEC2B-B7AC-01B1-6C12-DD42F378D14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76" y="4131943"/>
            <a:ext cx="5237171" cy="1910859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AF5DDFC-B3F0-F544-8C6D-5B730142F3E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154" y="4029255"/>
            <a:ext cx="2468860" cy="2169055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9165C5F8-8B8A-7953-B1A0-CE47F7F66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3167" y="4230963"/>
            <a:ext cx="2468867" cy="176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1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5D948-604B-FA9F-009E-B388E5AED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42F31C6-6A7A-A326-80F4-F4F76D7D8E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657EE59F-2655-E1A0-070C-DC40E00952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6A8FA8-373B-50D2-391E-E44E6034DC17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8D7D04-4663-FF0F-E5E6-6A0B4F45A883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91F921E-E4C4-B22E-537F-B4371B6451DE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E2915D-A0D8-7141-E98B-9C5A89DAF91A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7208B-D8C6-495D-8DE8-A0A18EC7EF95}"/>
              </a:ext>
            </a:extLst>
          </p:cNvPr>
          <p:cNvSpPr txBox="1"/>
          <p:nvPr/>
        </p:nvSpPr>
        <p:spPr>
          <a:xfrm>
            <a:off x="499966" y="1155940"/>
            <a:ext cx="6259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Group the data by month and calculate the average Close price for each company. </a:t>
            </a:r>
            <a:br>
              <a:rPr lang="en-IN" sz="1200" b="0" dirty="0">
                <a:effectLst/>
              </a:rPr>
            </a:br>
            <a:r>
              <a:rPr lang="en-IN" sz="1200" b="0" dirty="0">
                <a:effectLst/>
              </a:rPr>
              <a:t>Plot these monthly averages for 3 companies and compare them. Justify the chart selection.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9BC5E-6EE2-4D16-D98F-8866CBFEEB61}"/>
              </a:ext>
            </a:extLst>
          </p:cNvPr>
          <p:cNvSpPr txBox="1"/>
          <p:nvPr/>
        </p:nvSpPr>
        <p:spPr>
          <a:xfrm>
            <a:off x="499966" y="1976758"/>
            <a:ext cx="11564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initialize all_avg_close_month as a dictionary to store monthly average Close prices for all datasets. Then, we loop through the datasets dictionary, where each key is the </a:t>
            </a:r>
            <a:br>
              <a:rPr lang="en-IN" sz="1200" dirty="0"/>
            </a:br>
            <a:r>
              <a:rPr lang="en-IN" sz="1200" dirty="0"/>
              <a:t>dataset name, and the value is its DataFrame.</a:t>
            </a:r>
          </a:p>
          <a:p>
            <a:r>
              <a:rPr lang="en-IN" sz="1200" dirty="0"/>
              <a:t>For each dataset: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Copy the DataFrame and add a Month column from the Date.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Calculate the average Close price for each month using .groupby() and store the result.</a:t>
            </a:r>
          </a:p>
          <a:p>
            <a:r>
              <a:rPr lang="en-IN" sz="1200" dirty="0"/>
              <a:t>The results are converted into a DataFrame and rounded to two decimals. Next, we plot monthly average Close prices for selected companies (DPZ, SBUX, YUM), annotating </a:t>
            </a:r>
            <a:br>
              <a:rPr lang="en-IN" sz="1200" dirty="0"/>
            </a:br>
            <a:r>
              <a:rPr lang="en-IN" sz="1200" dirty="0"/>
              <a:t>each line and formatting the graph with titles, labels, and a grid for readability. The graph compares trends across companies over time.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8B327-980A-52BD-C80F-258B54ABDF13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C14DF5-94C5-8210-CF29-2A60BFF14404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AD33A7-AF7B-5C23-8E54-699630381E58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C4C013-A591-D8C4-89BA-CD5F967B361B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DB78A14-206B-4EDD-9FBE-3D2C4E4740B4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3.4. Exercise 4</a:t>
            </a:r>
          </a:p>
        </p:txBody>
      </p:sp>
      <p:pic>
        <p:nvPicPr>
          <p:cNvPr id="20" name="Picture 19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0D2A666-F59B-6BB7-2B57-D7B5FD56E4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81" y="4466398"/>
            <a:ext cx="3885780" cy="1252768"/>
          </a:xfrm>
          <a:prstGeom prst="rect">
            <a:avLst/>
          </a:prstGeom>
        </p:spPr>
      </p:pic>
      <p:pic>
        <p:nvPicPr>
          <p:cNvPr id="22" name="Picture 21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E10E047-4146-D284-6C94-C7BCF5CB976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982" y="4466398"/>
            <a:ext cx="5266267" cy="125276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D7421E-DE34-B934-98B2-7453DF3597B5}"/>
              </a:ext>
            </a:extLst>
          </p:cNvPr>
          <p:cNvCxnSpPr>
            <a:cxnSpLocks/>
          </p:cNvCxnSpPr>
          <p:nvPr/>
        </p:nvCxnSpPr>
        <p:spPr>
          <a:xfrm>
            <a:off x="6079484" y="3928533"/>
            <a:ext cx="0" cy="212513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4DAF83-080B-EC57-89E3-267BC38867D2}"/>
              </a:ext>
            </a:extLst>
          </p:cNvPr>
          <p:cNvCxnSpPr>
            <a:cxnSpLocks/>
          </p:cNvCxnSpPr>
          <p:nvPr/>
        </p:nvCxnSpPr>
        <p:spPr>
          <a:xfrm flipH="1">
            <a:off x="255145" y="4193822"/>
            <a:ext cx="1169360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DB95A4E-8CA3-8940-C9CD-21FCB53A46FA}"/>
              </a:ext>
            </a:extLst>
          </p:cNvPr>
          <p:cNvSpPr/>
          <p:nvPr/>
        </p:nvSpPr>
        <p:spPr>
          <a:xfrm>
            <a:off x="255145" y="386098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Calculating Average Close Price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66942A-38E4-8624-4D04-AC013213D068}"/>
              </a:ext>
            </a:extLst>
          </p:cNvPr>
          <p:cNvSpPr/>
          <p:nvPr/>
        </p:nvSpPr>
        <p:spPr>
          <a:xfrm>
            <a:off x="6079484" y="386327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Plotting the Chart</a:t>
            </a:r>
          </a:p>
        </p:txBody>
      </p:sp>
    </p:spTree>
    <p:extLst>
      <p:ext uri="{BB962C8B-B14F-4D97-AF65-F5344CB8AC3E}">
        <p14:creationId xmlns:p14="http://schemas.microsoft.com/office/powerpoint/2010/main" val="3697640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3702-04E3-994B-140D-B3CB7191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CC56EF9-E3A6-9B8C-CC7A-9FD4F1A8D6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8DA64728-5EBA-8F2E-8894-BF757E916E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7718E6-73E9-8E2D-1E8A-95AD1AC35860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8E8F1E-207C-9B44-1DB3-76F4FBEA50B4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D026B10-A9F4-3DD4-D635-118A784AB5A6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44056F-D265-2760-BBA6-84BB1176F6BD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FB2366A5-93F0-3A29-0873-A1BFCD7FE6B6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3.4. Exercise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2ED2D1-DDBF-64AA-3D65-717FFFCDE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63" y="1183488"/>
            <a:ext cx="10577673" cy="40157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6B6AA4-24B5-AD9D-6D2E-D31DAEE81D2F}"/>
              </a:ext>
            </a:extLst>
          </p:cNvPr>
          <p:cNvCxnSpPr>
            <a:cxnSpLocks/>
          </p:cNvCxnSpPr>
          <p:nvPr/>
        </p:nvCxnSpPr>
        <p:spPr>
          <a:xfrm>
            <a:off x="255145" y="5550844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90DD2-5BC8-466E-AE73-6033232B2BAF}"/>
              </a:ext>
            </a:extLst>
          </p:cNvPr>
          <p:cNvSpPr/>
          <p:nvPr/>
        </p:nvSpPr>
        <p:spPr>
          <a:xfrm>
            <a:off x="255145" y="5207754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Justification of Chart Selection: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17B65-6E0B-5368-A397-6632E82CF585}"/>
              </a:ext>
            </a:extLst>
          </p:cNvPr>
          <p:cNvSpPr txBox="1"/>
          <p:nvPr/>
        </p:nvSpPr>
        <p:spPr>
          <a:xfrm>
            <a:off x="255145" y="5550844"/>
            <a:ext cx="11247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1200" dirty="0"/>
              <a:t>Shows trends over time: The line chart makes it easy to see how the average closing prices of the three companies have changed over the years.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Gives useful insights: The chart helps us understand which companies are growing faster and which are more steady, making it useful for planning or decisions.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Compares company performance: It clearly shows that DPZ has grown much more than SBUX and YUM, which have remained more stable.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Ensures Fair Comparison: We started the data from the point where all three companies had available data (2004), ensuring that the comparison is meaningful and </a:t>
            </a:r>
            <a:br>
              <a:rPr lang="en-IN" sz="1200" dirty="0"/>
            </a:br>
            <a:r>
              <a:rPr lang="en-IN" sz="1200" dirty="0"/>
              <a:t>consistent across the timeline.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Improves Readability: The gridlines and distinct colors for each company enhance readability, ensuring that the chart is easy to interpret.</a:t>
            </a:r>
          </a:p>
        </p:txBody>
      </p:sp>
    </p:spTree>
    <p:extLst>
      <p:ext uri="{BB962C8B-B14F-4D97-AF65-F5344CB8AC3E}">
        <p14:creationId xmlns:p14="http://schemas.microsoft.com/office/powerpoint/2010/main" val="1909073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20DF9-11D9-3605-3E6B-562D0C9CD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C323C13-E479-2425-DA66-2CCFB44ED82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25F69CBD-C753-9ADA-9005-9F0B0864E68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A02360-93BC-AEE6-7E04-15ACBB3449DC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EDEDE7-6CF7-87DD-8EBF-2374A3D4633B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72E8096-BDAD-CBC6-2C43-7BB8600601CD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73C26E-C491-8296-700A-EED229041F97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9DE90-64FC-B506-0EAC-E89ED70F1018}"/>
              </a:ext>
            </a:extLst>
          </p:cNvPr>
          <p:cNvSpPr txBox="1"/>
          <p:nvPr/>
        </p:nvSpPr>
        <p:spPr>
          <a:xfrm>
            <a:off x="499966" y="1155940"/>
            <a:ext cx="636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Compute the yearly average of the Close price.</a:t>
            </a:r>
          </a:p>
          <a:p>
            <a:r>
              <a:rPr lang="en-US" sz="1200" dirty="0"/>
              <a:t>Plot a comparison of yearly averages for all companies on a chart. Justify your chart selection.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3A4521-5A1C-5DF8-B5E0-1F5CAC823912}"/>
              </a:ext>
            </a:extLst>
          </p:cNvPr>
          <p:cNvSpPr txBox="1"/>
          <p:nvPr/>
        </p:nvSpPr>
        <p:spPr>
          <a:xfrm>
            <a:off x="499966" y="1976758"/>
            <a:ext cx="7760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start with an empty dictionary all_avg_close_year to store yearly average Close prices for all datasets.</a:t>
            </a:r>
          </a:p>
          <a:p>
            <a:r>
              <a:rPr lang="en-IN" sz="1200" dirty="0"/>
              <a:t>Key Steps: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Loop through datasets, create a copy, and add a Year column extracted from the Date column.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Group by Year and calculate the average Close price, storing results in a dictionary.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Convert the dictionary to a DataFrame, filter data to include years from 1980, and assign colors for each dataset.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Plot the filtered data with a logarithmic y-axis, customized labels, grid, and legend for clear visualization.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BFDAC-88F7-FAC1-1FE3-E08E275486A4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B4562F-7F75-BCE8-8E87-849AE7B46DE1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F2A91D-152C-3F16-4933-1582F0EE5B21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CFBC29-8C80-AEC0-DA39-226115F44755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8E5CA585-696C-059A-9709-5A9858FDE9D5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3.5. Exercise 5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71A97F-C403-8C95-3CB4-4D0E0EDFEEB2}"/>
              </a:ext>
            </a:extLst>
          </p:cNvPr>
          <p:cNvCxnSpPr>
            <a:cxnSpLocks/>
          </p:cNvCxnSpPr>
          <p:nvPr/>
        </p:nvCxnSpPr>
        <p:spPr>
          <a:xfrm>
            <a:off x="6079484" y="3928533"/>
            <a:ext cx="0" cy="251709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910D8B-4A39-F702-B472-D818DDB8087F}"/>
              </a:ext>
            </a:extLst>
          </p:cNvPr>
          <p:cNvCxnSpPr>
            <a:cxnSpLocks/>
          </p:cNvCxnSpPr>
          <p:nvPr/>
        </p:nvCxnSpPr>
        <p:spPr>
          <a:xfrm flipH="1">
            <a:off x="255145" y="4193822"/>
            <a:ext cx="1169360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060E68B-6F68-75BD-2FD7-B46344AE589D}"/>
              </a:ext>
            </a:extLst>
          </p:cNvPr>
          <p:cNvSpPr/>
          <p:nvPr/>
        </p:nvSpPr>
        <p:spPr>
          <a:xfrm>
            <a:off x="255145" y="386098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Computing Yearly Average Close Price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15D878-08E8-66B3-32ED-B7BEB0410CB6}"/>
              </a:ext>
            </a:extLst>
          </p:cNvPr>
          <p:cNvSpPr/>
          <p:nvPr/>
        </p:nvSpPr>
        <p:spPr>
          <a:xfrm>
            <a:off x="6079484" y="386327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Plotting the Chart</a:t>
            </a:r>
          </a:p>
        </p:txBody>
      </p:sp>
      <p:pic>
        <p:nvPicPr>
          <p:cNvPr id="24" name="Picture 2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3DB31A5-25A7-6C51-B6E7-10E5C03DD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10" y="4328860"/>
            <a:ext cx="5516118" cy="1862088"/>
          </a:xfrm>
          <a:prstGeom prst="rect">
            <a:avLst/>
          </a:prstGeom>
        </p:spPr>
      </p:pic>
      <p:pic>
        <p:nvPicPr>
          <p:cNvPr id="26" name="Picture 2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A5FBCB5-D948-35D7-1086-301F794F61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9529" y="4328860"/>
            <a:ext cx="3543386" cy="18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0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44CFA-BB41-04B9-F64C-F38FF595C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60CA474-E341-30B9-19F1-9A8D78B5684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FDC45941-ADE3-49CF-B367-156C7C3DDC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EB21ED-2931-CBF1-B28D-4706BF34A69E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2324CC-27DE-7E8B-7AA3-D02C98295734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3F2A4A6-D3AA-62F8-B87B-D5F6A7E0029A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999BD4-1763-8011-22BC-A6BC05AFB207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A015EFE8-20DB-3006-4093-EB8629ED751D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3.5. Exercise 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BBDC84-2134-CC43-61FA-D57FCEEE9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45" y="1282308"/>
            <a:ext cx="11674587" cy="382901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853B93-BD26-718E-FBEA-6E9DE7104754}"/>
              </a:ext>
            </a:extLst>
          </p:cNvPr>
          <p:cNvCxnSpPr>
            <a:cxnSpLocks/>
          </p:cNvCxnSpPr>
          <p:nvPr/>
        </p:nvCxnSpPr>
        <p:spPr>
          <a:xfrm>
            <a:off x="255145" y="5550844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76614B-E6E7-482E-A69D-BD221AE839B4}"/>
              </a:ext>
            </a:extLst>
          </p:cNvPr>
          <p:cNvSpPr/>
          <p:nvPr/>
        </p:nvSpPr>
        <p:spPr>
          <a:xfrm>
            <a:off x="255145" y="5207754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Justification of Chart Selection: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ED9A76-AF98-CD00-C0FF-C8609898DF93}"/>
              </a:ext>
            </a:extLst>
          </p:cNvPr>
          <p:cNvSpPr txBox="1"/>
          <p:nvPr/>
        </p:nvSpPr>
        <p:spPr>
          <a:xfrm>
            <a:off x="255145" y="5550844"/>
            <a:ext cx="11550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1200" dirty="0"/>
              <a:t>Highlights long-term trends: The chart effectively shows how companies have performed over the decades, helping to identify consistent growth patterns or stagnation.</a:t>
            </a:r>
          </a:p>
          <a:p>
            <a:pPr marL="285750" indent="-285750">
              <a:buFontTx/>
              <a:buChar char="-"/>
            </a:pPr>
            <a:r>
              <a:rPr lang="en-IN" sz="1200" dirty="0"/>
              <a:t>Logarithmic scale improves readability: Using a log scale makes it easier to compare companies with widely varying stock prices over time, showing trends more clearly.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Compares company performance effectively: For instance, </a:t>
            </a:r>
            <a:r>
              <a:rPr lang="en-IN" sz="1200" dirty="0"/>
              <a:t>Berkshire Hathaway (BRK-A) shows a steady and significant increase over the years, far outperforming other </a:t>
            </a:r>
            <a:br>
              <a:rPr lang="en-IN" sz="1200" dirty="0"/>
            </a:br>
            <a:r>
              <a:rPr lang="en-IN" sz="1200" dirty="0"/>
              <a:t>companies, indicating its strong long-term performance.</a:t>
            </a:r>
            <a:r>
              <a:rPr lang="en-US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Starting the Chart from 1980: Prior to 1980, data availability is limited to only one company. Starting the chart from 1980 ensures that the yearly comparison </a:t>
            </a:r>
            <a:br>
              <a:rPr lang="en-US" sz="1200" dirty="0"/>
            </a:br>
            <a:r>
              <a:rPr lang="en-US" sz="1200" dirty="0"/>
              <a:t>of average close prices includes data from multiple companies.</a:t>
            </a:r>
          </a:p>
        </p:txBody>
      </p:sp>
    </p:spTree>
    <p:extLst>
      <p:ext uri="{BB962C8B-B14F-4D97-AF65-F5344CB8AC3E}">
        <p14:creationId xmlns:p14="http://schemas.microsoft.com/office/powerpoint/2010/main" val="428228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8E56E-8959-B916-FEE6-E4FF4928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6AD0-7208-5E1A-BA7A-A20B2C268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1.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BF780-366E-4DDB-8896-D3FB00203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9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1.1. Project Overview</a:t>
            </a:r>
          </a:p>
          <a:p>
            <a:pPr marL="0" indent="0">
              <a:buNone/>
            </a:pPr>
            <a:r>
              <a:rPr lang="en-US" sz="1400"/>
              <a:t>1.2. Dataset Overview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0AAEB97-A2B4-5D51-6074-0F83BA801C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59ECBC18-4BB8-AC53-0F8B-60DF6D144A8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65851C-1292-956B-A8EC-3508E5C00FA9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06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F78C-C1FC-BE58-9656-E87C4428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7075FA5-72C7-BF13-BFBF-07446A5F37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C34A9185-B4DA-7070-52B8-72A23CC72C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413BA0-C3AB-CD7F-A5B4-AD72E37AEFFB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3D4EED-D338-09FA-8802-564F99AA5CD2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CC660E-8F3F-E452-0483-ACC936628545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4F60A-ACCF-DA26-5F93-68CC13E2104B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302FB-9AD4-9100-DB34-70A74F0EE52D}"/>
              </a:ext>
            </a:extLst>
          </p:cNvPr>
          <p:cNvSpPr txBox="1"/>
          <p:nvPr/>
        </p:nvSpPr>
        <p:spPr>
          <a:xfrm>
            <a:off x="499966" y="1155940"/>
            <a:ext cx="7192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For each company create a plot showing the range of prices for each month and justify the chart selection.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69761-1EEE-1097-DD9F-F14AB2DF908D}"/>
              </a:ext>
            </a:extLst>
          </p:cNvPr>
          <p:cNvSpPr txBox="1"/>
          <p:nvPr/>
        </p:nvSpPr>
        <p:spPr>
          <a:xfrm>
            <a:off x="499966" y="1976758"/>
            <a:ext cx="65118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initialize set_counter to track datasets and dictionaries to store monthly Close price ranges. </a:t>
            </a:r>
          </a:p>
          <a:p>
            <a:r>
              <a:rPr lang="en-IN" sz="1200" dirty="0"/>
              <a:t>For each dataset, we: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Copy the DataFrame, add a Month column, and calculate monthly max/min Close prices.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We increment set_counter and print details about each dataset. </a:t>
            </a:r>
          </a:p>
          <a:p>
            <a:r>
              <a:rPr lang="en-IN" sz="1200" dirty="0"/>
              <a:t>For plotting, we used two approaches: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Line Plot: Shows monthly highs and lows with a shaded area, emphasizing trends over time.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Box Plot: Captures monthly Close price variability and outliers, focusing on data spread.</a:t>
            </a:r>
          </a:p>
          <a:p>
            <a:endParaRPr lang="en-IN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F8F497-9045-995A-537F-830F997E8634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919DF7-F604-5D67-BD5D-F328E23CA625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54DA63-FB0E-3D3D-D7C8-635B84512995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42CFD9-7662-D1B4-3F42-C7B23EC22E99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64036A8-C9B7-829E-DFA8-3CF784C00233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3.6. Exercise 6</a:t>
            </a:r>
          </a:p>
        </p:txBody>
      </p:sp>
      <p:pic>
        <p:nvPicPr>
          <p:cNvPr id="22" name="Picture 2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096EFA5A-E6CF-6362-C2C8-9B834115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6810" y="4342876"/>
            <a:ext cx="2914326" cy="200148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E6D209C-314F-AB10-6518-C5870DBD5190}"/>
              </a:ext>
            </a:extLst>
          </p:cNvPr>
          <p:cNvCxnSpPr>
            <a:cxnSpLocks/>
          </p:cNvCxnSpPr>
          <p:nvPr/>
        </p:nvCxnSpPr>
        <p:spPr>
          <a:xfrm>
            <a:off x="6079484" y="3928533"/>
            <a:ext cx="0" cy="266717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276D2E-FAFE-986C-7407-3595D0E63D49}"/>
              </a:ext>
            </a:extLst>
          </p:cNvPr>
          <p:cNvCxnSpPr>
            <a:cxnSpLocks/>
          </p:cNvCxnSpPr>
          <p:nvPr/>
        </p:nvCxnSpPr>
        <p:spPr>
          <a:xfrm flipH="1">
            <a:off x="255145" y="4193822"/>
            <a:ext cx="1169360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C491D-5658-F980-4A01-3C6350997AB2}"/>
              </a:ext>
            </a:extLst>
          </p:cNvPr>
          <p:cNvSpPr/>
          <p:nvPr/>
        </p:nvSpPr>
        <p:spPr>
          <a:xfrm>
            <a:off x="255145" y="386098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Part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0E0C20-2B53-0D2F-70B7-4D3100998F69}"/>
              </a:ext>
            </a:extLst>
          </p:cNvPr>
          <p:cNvSpPr/>
          <p:nvPr/>
        </p:nvSpPr>
        <p:spPr>
          <a:xfrm>
            <a:off x="6079484" y="386327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Part 2</a:t>
            </a:r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8387547-AD41-181F-A212-4E8CBEDDF1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347" y="4342876"/>
            <a:ext cx="4782309" cy="19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5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98C00-76C3-1C85-48F7-C60AC0402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EC8DC91-DF2D-EF6A-BDF4-8D021A41A6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1B82B882-9F3D-1B35-AF5E-0A36841980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866FBE-7826-E874-E37A-ADC483F9F25D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774E12-5848-53F4-F2D5-69E6AC97A158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E6AFDD-03E3-DB36-94BA-B0E8F6BFF2A3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 1: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F672D0-7677-0611-CFB6-034435559BD1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D79C629-DE96-0CD3-8A7C-3AACF35A9595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3.6. Exercise 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D972F0-A374-353F-74AD-685288772B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15" y="1401657"/>
            <a:ext cx="2903146" cy="1079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7DB2D-26F7-224B-A6D5-0D45103CC1C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558" y="1401657"/>
            <a:ext cx="2903130" cy="11111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A64F85-7DB4-893F-5166-B3F13128507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485" y="1406144"/>
            <a:ext cx="2903130" cy="1102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50CC21-BD68-A3CA-DD0D-CBF6AB5CB5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412" y="1401655"/>
            <a:ext cx="2903130" cy="11111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A95D46-CB5D-C060-76C1-A340C5F0FB0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24" y="2620063"/>
            <a:ext cx="2926772" cy="1111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B53B6F-C6E4-105F-589D-3F8470BD7BB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77" y="2629039"/>
            <a:ext cx="2903130" cy="11021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ED5E8D-4058-4B99-0D87-0FA06E3AD5C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1388" y="2645211"/>
            <a:ext cx="2903131" cy="1109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FA6672-1E94-5E3B-46D9-F1509E5E475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66" y="3870110"/>
            <a:ext cx="2903130" cy="11021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64F4A7-F17F-832E-9D22-C5D14747C9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613" y="3870110"/>
            <a:ext cx="2926773" cy="11201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D9485-E0CF-3159-9BC7-ABD99CD00FF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640" y="3886961"/>
            <a:ext cx="2926773" cy="111113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444A04-4BED-D380-50F4-AA6898D346BF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187DF23-BB12-3ABF-918E-0FBD2F628590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Justification of Chart Selection: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84ECA-C454-24E6-F058-B24E14926362}"/>
              </a:ext>
            </a:extLst>
          </p:cNvPr>
          <p:cNvSpPr txBox="1"/>
          <p:nvPr/>
        </p:nvSpPr>
        <p:spPr>
          <a:xfrm>
            <a:off x="255145" y="5491921"/>
            <a:ext cx="120505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chose line charts to display the monthly range of Close prices for each company, as this visualization is well-suited for representing the data's key characteristics.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Visualizes Trends Over Time: The line plot clearly shows how high and low prices change month by month, helping to identify long-term patterns or sudden shifts.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Shows Variations Clearly: A line chart effectively captures the highs and lows of Close prices for each month, highlighting the range and providing a clear view of fluctuations </a:t>
            </a:r>
            <a:br>
              <a:rPr lang="en-US" sz="1200" dirty="0"/>
            </a:br>
            <a:r>
              <a:rPr lang="en-US" sz="1200" dirty="0"/>
              <a:t>within the time frame.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Facilitates Range Visualization: The size of the filled area between highs and lows shows periods of stability or high volatility, helping us spot trends over time.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Focus on Extremes: Emphasizing the highs and lows helps identify months with significant price movements, which might indicate market events or </a:t>
            </a:r>
            <a:br>
              <a:rPr lang="en-US" sz="1200" dirty="0"/>
            </a:br>
            <a:r>
              <a:rPr lang="en-US" sz="1200" dirty="0"/>
              <a:t>company-specific changes.</a:t>
            </a:r>
          </a:p>
        </p:txBody>
      </p:sp>
    </p:spTree>
    <p:extLst>
      <p:ext uri="{BB962C8B-B14F-4D97-AF65-F5344CB8AC3E}">
        <p14:creationId xmlns:p14="http://schemas.microsoft.com/office/powerpoint/2010/main" val="727618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E671D-B071-EFCA-747C-514F5D92F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74B99C9-CF47-A2D0-5039-CD2B81CAF1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C23CE4F2-FFEC-F58E-4EB9-313729E528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BBB71B-7413-AA73-82A4-F3F4F3A43338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3C11CC-9A0B-3F7C-73F9-4233E102CFAA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E8868-BC05-51C2-54D2-68DA2ADB0B60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 1: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4B697C-F452-6E3E-E54D-546C2CB07FCA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CE7941C-1BFA-0DFD-8E3D-7A8AA5BC184D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3.6. Exercise 6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328737-D827-2747-CB27-0E5F7AAAFE0A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643C30A-0B96-8AC9-8EED-D08CCA57F3E4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Justification of Chart Selection: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58ECD-D0E5-DE8B-E16D-8EE9F731C79B}"/>
              </a:ext>
            </a:extLst>
          </p:cNvPr>
          <p:cNvSpPr txBox="1"/>
          <p:nvPr/>
        </p:nvSpPr>
        <p:spPr>
          <a:xfrm>
            <a:off x="255145" y="5491921"/>
            <a:ext cx="120505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chose line charts to display the monthly range of Close prices for each company, as this visualization is well-suited for representing the data's key characteristics.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Visualizes Trends Over Time: The line plot clearly shows how high and low prices change month by month, helping to identify long-term patterns or sudden shifts.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Shows Variations Clearly: A line chart effectively captures the highs and lows of Close prices for each month, highlighting the range and providing a clear view of fluctuations </a:t>
            </a:r>
            <a:br>
              <a:rPr lang="en-US" sz="1200" dirty="0"/>
            </a:br>
            <a:r>
              <a:rPr lang="en-US" sz="1200" dirty="0"/>
              <a:t>within the time frame.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Facilitates Range Visualization: The size of the filled area between highs and lows shows periods of stability or high volatility, helping us spot trends over time.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Focus on Extremes: Emphasizing the highs and lows helps identify months with significant price movements, which might indicate market events or </a:t>
            </a:r>
            <a:br>
              <a:rPr lang="en-US" sz="1200" dirty="0"/>
            </a:br>
            <a:r>
              <a:rPr lang="en-US" sz="1200" dirty="0"/>
              <a:t>company-specific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C53DC-4C30-DA1E-0D2A-B3C5FF77E9D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468" y="1406144"/>
            <a:ext cx="9481065" cy="35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37A9D-9637-CE17-4124-8551F23B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F8704D3-64F2-63A7-9EC3-7C7FB1F379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F610EBEF-ECB0-1048-D1B3-7C8B24A028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3181F8-F62B-9629-BCFA-4F1C8C0DAE28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5E503-8D6F-D092-CCE2-8A3DC916789B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F0FF9-F425-DB0B-37E3-131BE872FD05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6. Output 2: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CA1C6-D79D-06C6-4C06-C71DB606516C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C1C36A1-086C-2795-A36D-5EF99487577B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3.6. Exercise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D3F6D-98A8-D3FA-9579-C9FAC53BDE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591" y="1358055"/>
            <a:ext cx="2903145" cy="1154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2127E9-72C3-58F0-2881-D682E393158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159" y="1358055"/>
            <a:ext cx="2820983" cy="1154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F48CD8-A80C-4AC9-9F3B-A94759A66A3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565" y="1365481"/>
            <a:ext cx="2820983" cy="11474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5CAAA1-F68F-D298-4BF0-E4B28D2E5ED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971" y="1388309"/>
            <a:ext cx="2820983" cy="11548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7047F5-BE05-3F9D-CC34-C08887E831D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039" y="2620401"/>
            <a:ext cx="2849274" cy="1158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F9F1BC-265C-6B15-D80C-A5B8EAA1DE3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363" y="2620401"/>
            <a:ext cx="2849274" cy="11589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CE16AB-15D4-9B38-BF72-C08E5AAD61F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1687" y="2622440"/>
            <a:ext cx="2820984" cy="11548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FA73DC-C145-557D-CBFA-C5FB5A26022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039" y="3886828"/>
            <a:ext cx="2849277" cy="11589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DF7AD1-B34B-1E05-CF5C-721B8ADF4C1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508" y="3872714"/>
            <a:ext cx="2820983" cy="11548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26DB21-2DC9-E85F-DEA2-4E441875E4C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1683" y="3872714"/>
            <a:ext cx="2820984" cy="114744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B1577A-9305-3BE0-18B7-B40A13AEFC98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65F9F5-4164-FF65-F6FC-FC6383294378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7. Justification of Chart Selection: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213BB-157E-96ED-9BD2-0AF9ADC7CEA1}"/>
              </a:ext>
            </a:extLst>
          </p:cNvPr>
          <p:cNvSpPr txBox="1"/>
          <p:nvPr/>
        </p:nvSpPr>
        <p:spPr>
          <a:xfrm>
            <a:off x="255145" y="5491921"/>
            <a:ext cx="120505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chose box plots to display the range of Close prices for each month because this chart type is specifically suited to represent the distribution and variability of data: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Represents the Data Range Clearly: Box plots provide a concise statistical summary of the distribution of Close prices for each month.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Highlights Outliers: This chart type is particularly effective in identifying outliers, which can be critical in stock price analysis to understand unusual fluctuations or anomalies.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Compact Representation: Box plots summarize a large amount of data in a visually straightforward way, making them ideal for analyzing the range of prices over </a:t>
            </a:r>
            <a:br>
              <a:rPr lang="en-US" sz="1200" dirty="0"/>
            </a:br>
            <a:r>
              <a:rPr lang="en-US" sz="1200" dirty="0"/>
              <a:t>multiple months without overwhelming the viewer.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Time Range: As boxplots take up a certain amount of space on the chart to be easily readable, we are not able to plot the entire history of data. Therefore we </a:t>
            </a:r>
            <a:br>
              <a:rPr lang="en-US" sz="1200" dirty="0"/>
            </a:br>
            <a:r>
              <a:rPr lang="en-US" sz="1200" dirty="0"/>
              <a:t>have decided to choose the last two years to give a detailed boxplot explanation while still maintaining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7381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22886-45D8-7F5F-EFBD-CFC23B56F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CEBA1772-5525-F10C-56F6-809ABEA38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114882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2368AD9-B4FD-20BF-7781-BFAD6FDA049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B14CFBF6-E7C3-EA41-1D6B-D51BE928AB8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83B1F7-9752-733A-4757-B4B63DF8BF6F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C68AE6-790D-D2D8-2F01-0114E10E86A4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F8891-C5BF-A089-DA29-36AFA63B9CAA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6. Output 2: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E84434-BC17-7AB6-D73C-C1A14D0FA77A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2C4C303-6C21-F9FD-3595-AD160E748482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3.6. Exercise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2CFBB-C838-432D-E371-CEA2D8CF4F3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852" y="1288122"/>
            <a:ext cx="9368297" cy="372669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714582-A6E9-6C72-D209-17152940B9CA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36C7E6-7F83-C463-ACEE-8E8A3144209F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7. Justification of Chart Selection: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8AE61-82BB-F14D-4879-2B79781A58B5}"/>
              </a:ext>
            </a:extLst>
          </p:cNvPr>
          <p:cNvSpPr txBox="1"/>
          <p:nvPr/>
        </p:nvSpPr>
        <p:spPr>
          <a:xfrm>
            <a:off x="255145" y="5491921"/>
            <a:ext cx="120505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chose box plots to display the range of Close prices for each month because this chart type is specifically suited to represent the distribution and variability of data: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Represents the Data Range Clearly: Box plots provide a concise statistical summary of the distribution of Close prices for each month.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Highlights Outliers: This chart type is particularly effective in identifying outliers, which can be critical in stock price analysis to understand unusual fluctuations or anomalies.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Compact Representation: Box plots summarize a large amount of data in a visually straightforward way, making them ideal for analyzing the range of prices over </a:t>
            </a:r>
            <a:br>
              <a:rPr lang="en-US" sz="1200" dirty="0"/>
            </a:br>
            <a:r>
              <a:rPr lang="en-US" sz="1200" dirty="0"/>
              <a:t>multiple months without overwhelming the viewer.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Time Range: As boxplots take up a certain amount of space on the chart to be easily readable, we are not able to plot the entire history of data. Therefore we </a:t>
            </a:r>
            <a:br>
              <a:rPr lang="en-US" sz="1200" dirty="0"/>
            </a:br>
            <a:r>
              <a:rPr lang="en-US" sz="1200" dirty="0"/>
              <a:t>have decided to choose the last two years to give a detailed boxplot explanation while still maintaining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3027511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B7075-B2C2-B38B-DB2B-351D7B78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4C95C03-122C-2492-DC68-5E282EEBF7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AEE151D0-ECA6-D53C-CEED-54A6BFAF36B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92FDC4-1956-D1A8-4AF3-21166EB3BC90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B87862-4BD3-201A-D866-2D4C1A48401F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538A193-0AED-B5E6-A9BE-EDA82DBC9F6C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77B6A-A949-ACB3-BF7E-460626027C73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B0C93-655B-A49D-CB76-30AAE2F737CA}"/>
              </a:ext>
            </a:extLst>
          </p:cNvPr>
          <p:cNvSpPr txBox="1"/>
          <p:nvPr/>
        </p:nvSpPr>
        <p:spPr>
          <a:xfrm>
            <a:off x="499966" y="1155940"/>
            <a:ext cx="11493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Create a plot showing the relationship between trading volume and the Close price for a selected company. Add insights about the pattern, and, justify your chart selection.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127EA-EADA-F38F-625E-79348281341B}"/>
              </a:ext>
            </a:extLst>
          </p:cNvPr>
          <p:cNvSpPr txBox="1"/>
          <p:nvPr/>
        </p:nvSpPr>
        <p:spPr>
          <a:xfrm>
            <a:off x="499966" y="1976758"/>
            <a:ext cx="8680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focused on the DNUT dataset by selecting the company's data from the datasets dictionary.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Fit a linear regression model between Volume and Close price using np.polyfit to compute the regression line.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Calculate the standard deviation of residuals (differences between actual and predicted values) to understand data variability.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Compute the correlation coefficient to showcase the relationship between Volume and Close.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Use Seaborn's joint plot to visualize the relationship between Volume and Close with scatter points.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Add the regression line, ±1 standard deviation lines, and correlation information to the plot.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6AABE-C2F0-3C6E-5C93-B63CBC9A2275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DC63A5-B9DE-44CF-14AB-052AD54937E8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E2113B-6CBA-FEF3-A68B-4AA6F231F32A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2DFD8A-4E04-587C-E2D8-A9AC3E41E049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4F885F82-2BB0-52E6-6447-04AD75D17C4C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3.7. Exercise 7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4F2811-BA1D-78A7-CFE1-D3A0E3D5E311}"/>
              </a:ext>
            </a:extLst>
          </p:cNvPr>
          <p:cNvCxnSpPr>
            <a:cxnSpLocks/>
          </p:cNvCxnSpPr>
          <p:nvPr/>
        </p:nvCxnSpPr>
        <p:spPr>
          <a:xfrm>
            <a:off x="6079484" y="3928533"/>
            <a:ext cx="0" cy="251709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95B25E-4210-51A3-ECF8-06664A7FAA1A}"/>
              </a:ext>
            </a:extLst>
          </p:cNvPr>
          <p:cNvCxnSpPr>
            <a:cxnSpLocks/>
          </p:cNvCxnSpPr>
          <p:nvPr/>
        </p:nvCxnSpPr>
        <p:spPr>
          <a:xfrm flipH="1">
            <a:off x="255145" y="4193822"/>
            <a:ext cx="1169360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44BB48-39A7-6628-4888-FBF243E59743}"/>
              </a:ext>
            </a:extLst>
          </p:cNvPr>
          <p:cNvSpPr/>
          <p:nvPr/>
        </p:nvSpPr>
        <p:spPr>
          <a:xfrm>
            <a:off x="255145" y="386098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Part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E40FEF-291C-D49F-48AF-B402B6271A35}"/>
              </a:ext>
            </a:extLst>
          </p:cNvPr>
          <p:cNvSpPr/>
          <p:nvPr/>
        </p:nvSpPr>
        <p:spPr>
          <a:xfrm>
            <a:off x="6079484" y="386327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Part 2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757958-917C-E1A3-D6BC-B16252E458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213" y="4347824"/>
            <a:ext cx="4033649" cy="1984859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F2C1E1B-C5B7-2607-F65A-DCDA3FE4866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9253" y="4358073"/>
            <a:ext cx="4092534" cy="19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0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C0D91-3337-EEBE-C313-BF7B9F6D5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B7A4C81-6DB4-B825-9730-691BA1ECAA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A09A641E-6C7E-2F52-43DB-0DA04BF757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9F6FEE-3461-FED6-0642-A3643E2031A1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892E4A-76D8-0256-A8AD-AE8E3C063030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93E9116-EEB4-C60C-090E-9011F99BE988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Output: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37A4D6-A097-7981-4683-B795A05E5D8C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FA0904F-8678-1CF8-52D0-53BD548DEF90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3.7. Exercise 7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62AEC08-D2BA-45AC-E84A-D5D8A6457E93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934BAFC-29D0-ADDA-F29B-483FB2A1BA17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Justification of Chart Selection: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5BC4F-FEB5-D2C6-91D3-85BD22BFE910}"/>
              </a:ext>
            </a:extLst>
          </p:cNvPr>
          <p:cNvSpPr txBox="1"/>
          <p:nvPr/>
        </p:nvSpPr>
        <p:spPr>
          <a:xfrm>
            <a:off x="255145" y="5491921"/>
            <a:ext cx="120505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DNUT was selected because it has an interesting pattern with relatively low correlation and high density of data points. We chose a scatter plot embedded in a joint plot together </a:t>
            </a:r>
            <a:br>
              <a:rPr lang="en-US" sz="1200" dirty="0"/>
            </a:br>
            <a:r>
              <a:rPr lang="en-US" sz="1200" dirty="0"/>
              <a:t>with two histograms to visualize the relationship between trading volume and the Close price for the selected company for the following reasons: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Highlights the Relationship: A scatter plot is the best choice for visualizing the correlation between two continuous variables (trading volume and Close price), </a:t>
            </a:r>
            <a:br>
              <a:rPr lang="en-US" sz="1200" dirty="0"/>
            </a:br>
            <a:r>
              <a:rPr lang="en-US" sz="1200" dirty="0"/>
              <a:t>making it easy to identify patterns or trends.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Marginal Distributions: The histograms on the top and right display the accumulated distribution of volume and close price in buckets, giving additional context to the scatterplot.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Regression Line for Trend: The regression line provides a visual indication of the overall trend, even if the correlation is weak or non-existent.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Standard Deviation Bounds: The +1 and -1 standard deviation lines help identify the range of typical data variation.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4AE80E-88B1-4AEF-B4DA-76F6A9BE5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44" y="1331759"/>
            <a:ext cx="7110855" cy="39054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F5C65D-156C-E3EC-8403-0218C5C92AF9}"/>
              </a:ext>
            </a:extLst>
          </p:cNvPr>
          <p:cNvCxnSpPr/>
          <p:nvPr/>
        </p:nvCxnSpPr>
        <p:spPr>
          <a:xfrm>
            <a:off x="7476067" y="812792"/>
            <a:ext cx="0" cy="442441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9E928-C0A0-A115-8246-C046B7BB7C60}"/>
              </a:ext>
            </a:extLst>
          </p:cNvPr>
          <p:cNvSpPr/>
          <p:nvPr/>
        </p:nvSpPr>
        <p:spPr>
          <a:xfrm>
            <a:off x="7476067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Insights: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19C025-2B52-EF16-AF1A-AEA684399F77}"/>
              </a:ext>
            </a:extLst>
          </p:cNvPr>
          <p:cNvSpPr txBox="1"/>
          <p:nvPr/>
        </p:nvSpPr>
        <p:spPr>
          <a:xfrm>
            <a:off x="7538821" y="1206989"/>
            <a:ext cx="443845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Volume Concentration: </a:t>
            </a:r>
            <a:r>
              <a:rPr lang="en-US" sz="1200" dirty="0"/>
              <a:t>The marginal histogram for the </a:t>
            </a:r>
            <a:br>
              <a:rPr lang="en-US" sz="1200" dirty="0"/>
            </a:br>
            <a:r>
              <a:rPr lang="en-US" sz="1200" dirty="0"/>
              <a:t>trading volume shows a high concentration of data points </a:t>
            </a:r>
            <a:br>
              <a:rPr lang="en-US" sz="1200" dirty="0"/>
            </a:br>
            <a:r>
              <a:rPr lang="en-US" sz="1200" dirty="0"/>
              <a:t>around the lower volume range (</a:t>
            </a:r>
            <a:r>
              <a:rPr lang="en-US" sz="1200" b="1" dirty="0"/>
              <a:t>below 1 million</a:t>
            </a:r>
            <a:r>
              <a:rPr lang="en-US" sz="1200" dirty="0"/>
              <a:t>), indicating </a:t>
            </a:r>
            <a:br>
              <a:rPr lang="en-US" sz="1200" dirty="0"/>
            </a:br>
            <a:r>
              <a:rPr lang="en-US" sz="1200" dirty="0"/>
              <a:t>that most trading activity happens within this range, which </a:t>
            </a:r>
            <a:br>
              <a:rPr lang="en-US" sz="1200" dirty="0"/>
            </a:br>
            <a:r>
              <a:rPr lang="en-US" sz="1200" dirty="0"/>
              <a:t>makes sense in the context of usual stock market trading.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Price Stability: </a:t>
            </a:r>
            <a:r>
              <a:rPr lang="en-US" sz="1200" dirty="0"/>
              <a:t>The Close price shows limited variability, </a:t>
            </a:r>
            <a:br>
              <a:rPr lang="en-US" sz="1200" dirty="0"/>
            </a:br>
            <a:r>
              <a:rPr lang="en-US" sz="1200" dirty="0"/>
              <a:t>with most values clustering between </a:t>
            </a:r>
            <a:r>
              <a:rPr lang="en-US" sz="1200" b="1" dirty="0"/>
              <a:t>$12 </a:t>
            </a:r>
            <a:r>
              <a:rPr lang="en-US" sz="1200" dirty="0"/>
              <a:t>and </a:t>
            </a:r>
            <a:r>
              <a:rPr lang="en-US" sz="1200" b="1" dirty="0"/>
              <a:t>$15</a:t>
            </a:r>
            <a:r>
              <a:rPr lang="en-US" sz="1200" dirty="0"/>
              <a:t>. This </a:t>
            </a:r>
            <a:br>
              <a:rPr lang="en-US" sz="1200" dirty="0"/>
            </a:br>
            <a:r>
              <a:rPr lang="en-US" sz="1200" dirty="0"/>
              <a:t>suggests relatively stable pricing over the observed period, </a:t>
            </a:r>
            <a:br>
              <a:rPr lang="en-US" sz="1200" dirty="0"/>
            </a:br>
            <a:r>
              <a:rPr lang="en-US" sz="1200" dirty="0"/>
              <a:t>even with varying trading volumes.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Outlier Detection: </a:t>
            </a:r>
            <a:r>
              <a:rPr lang="en-US" sz="1200" dirty="0"/>
              <a:t>The scatter plot reveals some outliers </a:t>
            </a:r>
            <a:br>
              <a:rPr lang="en-US" sz="1200" dirty="0"/>
            </a:br>
            <a:r>
              <a:rPr lang="en-US" sz="1200" dirty="0"/>
              <a:t>where trading volume exceeds </a:t>
            </a:r>
            <a:r>
              <a:rPr lang="en-US" sz="1200" b="1" dirty="0"/>
              <a:t>3 million</a:t>
            </a:r>
            <a:r>
              <a:rPr lang="en-US" sz="1200" dirty="0"/>
              <a:t>, and Close prices </a:t>
            </a:r>
            <a:br>
              <a:rPr lang="en-US" sz="1200" dirty="0"/>
            </a:br>
            <a:r>
              <a:rPr lang="en-US" sz="1200" dirty="0"/>
              <a:t>drop below </a:t>
            </a:r>
            <a:r>
              <a:rPr lang="en-US" sz="1200" b="1" dirty="0"/>
              <a:t>$12</a:t>
            </a:r>
            <a:r>
              <a:rPr lang="en-US" sz="1200" dirty="0"/>
              <a:t>. These outliers could indicate significant </a:t>
            </a:r>
            <a:br>
              <a:rPr lang="en-US" sz="1200" dirty="0"/>
            </a:br>
            <a:r>
              <a:rPr lang="en-US" sz="1200" dirty="0"/>
              <a:t>market events or anomalies, such as the </a:t>
            </a:r>
            <a:r>
              <a:rPr lang="en-US" sz="1200" b="1" dirty="0"/>
              <a:t>Covid-19 pandemic</a:t>
            </a:r>
            <a:br>
              <a:rPr lang="en-US" sz="1200" dirty="0"/>
            </a:br>
            <a:r>
              <a:rPr lang="en-US" sz="1200" dirty="0"/>
              <a:t>or </a:t>
            </a:r>
            <a:r>
              <a:rPr lang="en-US" sz="1200" b="1" dirty="0"/>
              <a:t>2008 financial crisis</a:t>
            </a:r>
            <a:r>
              <a:rPr lang="en-US" sz="1200" dirty="0"/>
              <a:t>.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Lack of Strong Trend: </a:t>
            </a:r>
            <a:r>
              <a:rPr lang="en-US" sz="1200" dirty="0"/>
              <a:t>The overall scatter pattern suggests no </a:t>
            </a:r>
            <a:br>
              <a:rPr lang="en-US" sz="1200" dirty="0"/>
            </a:br>
            <a:r>
              <a:rPr lang="en-US" sz="1200" dirty="0"/>
              <a:t>strong or consistent relationship between trading volume </a:t>
            </a:r>
            <a:br>
              <a:rPr lang="en-US" sz="1200" dirty="0"/>
            </a:br>
            <a:r>
              <a:rPr lang="en-US" sz="1200" dirty="0"/>
              <a:t>and Close price, implying that factors other than volume </a:t>
            </a:r>
            <a:br>
              <a:rPr lang="en-US" sz="1200" dirty="0"/>
            </a:br>
            <a:r>
              <a:rPr lang="en-US" sz="1200" dirty="0"/>
              <a:t>might influence the stock price.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3045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DBA12-D4A1-413D-4675-C2709D74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956AEA8-CF6F-DB2C-21F6-051D42E6B1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73B0BD66-40E4-FB98-6D1F-E2FED57EE5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F7936-EF1B-512E-EFB3-1379B381093A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7141A1-BD8D-5604-F554-CF360265CE75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FEEB13C-F63C-345B-AD1E-73CBF6A03B64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35AE0-FB9F-F829-0CBC-DD686BB09FB7}"/>
              </a:ext>
            </a:extLst>
          </p:cNvPr>
          <p:cNvSpPr txBox="1"/>
          <p:nvPr/>
        </p:nvSpPr>
        <p:spPr>
          <a:xfrm>
            <a:off x="499966" y="1155940"/>
            <a:ext cx="10478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For each company, identify the month with the highest total trading volume and display the results in a summary table, showing the month and total volume.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91AEC-B505-BFE0-3CE7-B3E9FAA1CB26}"/>
              </a:ext>
            </a:extLst>
          </p:cNvPr>
          <p:cNvSpPr txBox="1"/>
          <p:nvPr/>
        </p:nvSpPr>
        <p:spPr>
          <a:xfrm>
            <a:off x="499966" y="1976758"/>
            <a:ext cx="8374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identify the month with the highest total trading volume for each company and compile the results into a summary table.</a:t>
            </a:r>
          </a:p>
          <a:p>
            <a:r>
              <a:rPr lang="en-IN" sz="1200" dirty="0"/>
              <a:t>Key Steps Taken: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Loop through datasets, create a copy, and add a Month column derived from the Date.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Group data by Month and calculate the total trading volume.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Identify the month with the highest volume and its value, then format the month for readability.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Store results in a dictionary and convert it into a summary DataFrame.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9DA171-B0A6-D7D5-7151-B72678828384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613BC6-D673-8D9F-A653-2D5268C50359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3855B7-2775-6EB6-DEB5-DC48FAC4E7C0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6073F174-378D-913D-BD78-1C8939D7950B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3.8. Exercise 8</a:t>
            </a:r>
          </a:p>
        </p:txBody>
      </p:sp>
      <p:pic>
        <p:nvPicPr>
          <p:cNvPr id="22" name="Picture 2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8E4454C-F5EC-5E6F-9463-A2339A22B91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66" y="4058097"/>
            <a:ext cx="5274164" cy="227965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207B8BC-5AC7-4754-4AE4-E0DD1ABA1AFD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3C5E060-C8B5-170D-C230-80BCADA8B00B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58B357-0FB1-AD2C-7F22-9F445F23F6E1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0" cy="316670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2E88993-B4DA-196E-17AE-423BA3699409}"/>
              </a:ext>
            </a:extLst>
          </p:cNvPr>
          <p:cNvSpPr/>
          <p:nvPr/>
        </p:nvSpPr>
        <p:spPr>
          <a:xfrm>
            <a:off x="6090721" y="338570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9132790-A082-AA6A-6DB0-28574AF7745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841" y="3958192"/>
            <a:ext cx="3787074" cy="25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70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C077-FB60-0AD9-9182-E4B0AC7AD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B503F14-5C89-33DA-1406-BBA9150585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E8C74C67-F7AE-B24F-1E39-E90E9CF498D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A589DF-40B5-E1DF-68FF-8A325AB22685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748F5D-501C-1054-C6D4-01C11C3655B0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62C85A-87C7-34F9-9BDD-5480BDDD9D6A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00F2BA-4B37-9CC8-914D-8FD97A28C06B}"/>
              </a:ext>
            </a:extLst>
          </p:cNvPr>
          <p:cNvSpPr/>
          <p:nvPr/>
        </p:nvSpPr>
        <p:spPr>
          <a:xfrm>
            <a:off x="255145" y="1633610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8F972-5994-62F2-C180-839F5F0972FA}"/>
              </a:ext>
            </a:extLst>
          </p:cNvPr>
          <p:cNvSpPr txBox="1"/>
          <p:nvPr/>
        </p:nvSpPr>
        <p:spPr>
          <a:xfrm>
            <a:off x="499966" y="1155940"/>
            <a:ext cx="697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0" dirty="0">
                <a:effectLst/>
              </a:rPr>
              <a:t>Merge the datasets for all companies into a single dataset, one for each year. </a:t>
            </a:r>
          </a:p>
          <a:p>
            <a:r>
              <a:rPr lang="en-IN" sz="1200" b="0" dirty="0">
                <a:effectLst/>
              </a:rPr>
              <a:t>Print the structure of the combined dataset, ensuring proper alignment and handling of missing values.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B4AFD-548B-9DD8-0E25-89FAD014F324}"/>
              </a:ext>
            </a:extLst>
          </p:cNvPr>
          <p:cNvSpPr txBox="1"/>
          <p:nvPr/>
        </p:nvSpPr>
        <p:spPr>
          <a:xfrm>
            <a:off x="499966" y="1976758"/>
            <a:ext cx="77409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merge yearly data for all companies into a comprehensive dataset and analyse its structure.</a:t>
            </a:r>
          </a:p>
          <a:p>
            <a:r>
              <a:rPr lang="en-IN" sz="1200" dirty="0"/>
              <a:t>Key Steps: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Extract relevant years from the data and store them in a list.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Loop through each year and filter data for all companies, adding it to a yearly dictionary.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Merge yearly dictionaries into a single multi-layered dataset with year and company indices.</a:t>
            </a:r>
          </a:p>
          <a:p>
            <a:pPr marL="171450" indent="-171450">
              <a:buFontTx/>
              <a:buChar char="-"/>
            </a:pPr>
            <a:r>
              <a:rPr lang="en-IN" sz="1200" dirty="0" err="1"/>
              <a:t>Analyze</a:t>
            </a:r>
            <a:r>
              <a:rPr lang="en-IN" sz="1200" dirty="0"/>
              <a:t> the structure of the merged dataset, including row counts, column names, and data types for each year.</a:t>
            </a:r>
          </a:p>
          <a:p>
            <a:endParaRPr lang="en-IN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4B23C6-7003-DD71-CB88-6093FE372184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CCA6F4-D3FF-3F6D-7224-12CDBE34F2A8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8F9040-845A-E3AB-08DA-EF4FC7B437A0}"/>
              </a:ext>
            </a:extLst>
          </p:cNvPr>
          <p:cNvCxnSpPr>
            <a:cxnSpLocks/>
          </p:cNvCxnSpPr>
          <p:nvPr/>
        </p:nvCxnSpPr>
        <p:spPr>
          <a:xfrm>
            <a:off x="255145" y="1976758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BAAEC2-A535-DBB8-B1B4-4FE6BA296EB7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D3295C3-1A5C-90EA-102A-0C5EBA3C5148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3.9. Exercise 9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6B4393-FCB8-8C79-9D64-DA8AA3DDC11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35" y="4389184"/>
            <a:ext cx="5225793" cy="2111167"/>
          </a:xfrm>
          <a:prstGeom prst="rect">
            <a:avLst/>
          </a:prstGeom>
        </p:spPr>
      </p:pic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88A0B86-FE80-E93A-FE9D-E1C4D68BB5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386" y="4389184"/>
            <a:ext cx="3514829" cy="211116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D4D52E-4D9A-3122-E918-5CF56101E151}"/>
              </a:ext>
            </a:extLst>
          </p:cNvPr>
          <p:cNvCxnSpPr>
            <a:cxnSpLocks/>
          </p:cNvCxnSpPr>
          <p:nvPr/>
        </p:nvCxnSpPr>
        <p:spPr>
          <a:xfrm>
            <a:off x="6079484" y="3928533"/>
            <a:ext cx="16516" cy="275573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9B4753-CF03-9385-EFB3-18CAABCBEBE4}"/>
              </a:ext>
            </a:extLst>
          </p:cNvPr>
          <p:cNvCxnSpPr>
            <a:cxnSpLocks/>
          </p:cNvCxnSpPr>
          <p:nvPr/>
        </p:nvCxnSpPr>
        <p:spPr>
          <a:xfrm flipH="1">
            <a:off x="255145" y="4193822"/>
            <a:ext cx="1169360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2AFAC0-6144-A10C-50F1-A1C11FCD734F}"/>
              </a:ext>
            </a:extLst>
          </p:cNvPr>
          <p:cNvSpPr/>
          <p:nvPr/>
        </p:nvSpPr>
        <p:spPr>
          <a:xfrm>
            <a:off x="255145" y="386098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Part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381720-ECD9-59E4-A87B-185DFDA57514}"/>
              </a:ext>
            </a:extLst>
          </p:cNvPr>
          <p:cNvSpPr/>
          <p:nvPr/>
        </p:nvSpPr>
        <p:spPr>
          <a:xfrm>
            <a:off x="6079484" y="386327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Part 2</a:t>
            </a:r>
          </a:p>
        </p:txBody>
      </p:sp>
    </p:spTree>
    <p:extLst>
      <p:ext uri="{BB962C8B-B14F-4D97-AF65-F5344CB8AC3E}">
        <p14:creationId xmlns:p14="http://schemas.microsoft.com/office/powerpoint/2010/main" val="1179795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971B0-D8C6-84C5-C220-F22EEDEFC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F9E04F2-AD99-B480-1171-6D35B1E670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CCEEAE7D-32B8-7CCE-003D-635B4C45E7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D6AF7F-4FEF-9B8D-C82A-7DE7F5E6A459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BF743D-24AF-F64F-A3A4-6D88CA17370F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125FC9E-BB0E-D0E9-D2C6-91CBE6C571CF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F2D6C7-D08C-EF4C-927C-E3CE8AFCD627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561C264-C8DB-B749-A7FE-8F943E66BD65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3.9. Exercise 9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A77C9A-00BE-C7F4-13EB-F1C1F95D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4" y="1746916"/>
            <a:ext cx="5748102" cy="2697574"/>
          </a:xfrm>
          <a:prstGeom prst="rect">
            <a:avLst/>
          </a:prstGeom>
        </p:spPr>
      </p:pic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DB691D5-C992-FA38-842A-61650227B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95" y="4693774"/>
            <a:ext cx="5736651" cy="1673563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BC4852-68E6-C9D6-AD67-CB1E01EAA78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6230559" y="4529590"/>
            <a:ext cx="5719295" cy="18377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C7B40B-0B41-C844-B06E-923F6E59DF72}"/>
              </a:ext>
            </a:extLst>
          </p:cNvPr>
          <p:cNvCxnSpPr>
            <a:cxnSpLocks/>
          </p:cNvCxnSpPr>
          <p:nvPr/>
        </p:nvCxnSpPr>
        <p:spPr>
          <a:xfrm>
            <a:off x="6096000" y="1312929"/>
            <a:ext cx="17142" cy="533644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8ADD124-B790-D9A7-0EA4-A74C258FC90D}"/>
              </a:ext>
            </a:extLst>
          </p:cNvPr>
          <p:cNvCxnSpPr>
            <a:cxnSpLocks/>
          </p:cNvCxnSpPr>
          <p:nvPr/>
        </p:nvCxnSpPr>
        <p:spPr>
          <a:xfrm>
            <a:off x="253595" y="1593933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973B35-11A8-F34D-05B7-71E9C4AA11A5}"/>
              </a:ext>
            </a:extLst>
          </p:cNvPr>
          <p:cNvSpPr txBox="1"/>
          <p:nvPr/>
        </p:nvSpPr>
        <p:spPr>
          <a:xfrm>
            <a:off x="253595" y="1312929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a. Part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96BAB4-93C2-7D8B-4F6F-6FB2A1734DBA}"/>
              </a:ext>
            </a:extLst>
          </p:cNvPr>
          <p:cNvSpPr txBox="1"/>
          <p:nvPr/>
        </p:nvSpPr>
        <p:spPr>
          <a:xfrm>
            <a:off x="6096000" y="1312928"/>
            <a:ext cx="747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b. Part 2</a:t>
            </a: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EB5D59-B0A6-D5F9-8BB0-8D5CFE5A2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0558" y="4325607"/>
            <a:ext cx="5719296" cy="203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75DFF9-9B7B-E956-3751-B59989791A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0560" y="1748334"/>
            <a:ext cx="5719296" cy="25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C13555A-27D1-96E5-85F1-95E926350D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8A56B30E-3E26-A2A6-94EB-E4381219B1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B1D9E7-EBCE-B5B4-8ED1-01439B7A21BE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14888353-A6B1-23D2-8527-0BC6A618E14D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1.1. Project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52D6AC-007C-8E40-6AEE-D9D955966506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006A33D-1A11-1155-6FF1-B5ABA7B67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969175"/>
              </p:ext>
            </p:extLst>
          </p:nvPr>
        </p:nvGraphicFramePr>
        <p:xfrm>
          <a:off x="855342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43437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893C2-A142-83B2-1AEA-25C72C599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8A2BD61-18F0-F15D-F59D-3C3DB264A8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73C3889B-22AC-B03D-371F-3E95050BCB7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872F85-44E3-DCAE-A7A5-937C7D9EEDD5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A3FCC4-6AC0-70C6-70EA-1CA22CD680C1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EE1AC4-3A67-037A-768A-0A97E56BDA0C}"/>
              </a:ext>
            </a:extLst>
          </p:cNvPr>
          <p:cNvSpPr/>
          <p:nvPr/>
        </p:nvSpPr>
        <p:spPr>
          <a:xfrm>
            <a:off x="255145" y="338570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Code: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8CCB8-68ED-202C-DA90-9246204EF1EC}"/>
              </a:ext>
            </a:extLst>
          </p:cNvPr>
          <p:cNvSpPr/>
          <p:nvPr/>
        </p:nvSpPr>
        <p:spPr>
          <a:xfrm>
            <a:off x="255145" y="1740485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Approach: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5EDD1-D3FD-4D66-C792-5A8A34728D84}"/>
              </a:ext>
            </a:extLst>
          </p:cNvPr>
          <p:cNvSpPr txBox="1"/>
          <p:nvPr/>
        </p:nvSpPr>
        <p:spPr>
          <a:xfrm>
            <a:off x="499966" y="1155940"/>
            <a:ext cx="7377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IN" sz="1200" b="0" dirty="0">
                <a:effectLst/>
              </a:rPr>
              <a:t>Calculate the spread between the High and Low prices for each day</a:t>
            </a:r>
          </a:p>
          <a:p>
            <a:pPr marL="0" indent="0">
              <a:buNone/>
            </a:pPr>
            <a:r>
              <a:rPr lang="en-IN" sz="1200" b="0" dirty="0">
                <a:effectLst/>
              </a:rPr>
              <a:t>Compute the average spread for each company and visualize the result in a chart. Justify the chart selection</a:t>
            </a:r>
          </a:p>
          <a:p>
            <a:pPr marL="0" indent="0">
              <a:buNone/>
            </a:pPr>
            <a:r>
              <a:rPr lang="en-IN" sz="1200" b="0" dirty="0">
                <a:effectLst/>
              </a:rPr>
              <a:t>Interpret which companies exhibit the largest spreads and why this might happen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0F908-4888-78A7-509F-9125337641AC}"/>
              </a:ext>
            </a:extLst>
          </p:cNvPr>
          <p:cNvSpPr txBox="1"/>
          <p:nvPr/>
        </p:nvSpPr>
        <p:spPr>
          <a:xfrm>
            <a:off x="499966" y="2083633"/>
            <a:ext cx="96904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We Analyse and compare the average spread between high and low prices for each company and visualize trends overall and for the last 5 years.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Calculate the spread (High - Low) for each dataset and compute the average spread as a percentage of the midpoint.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Group data by month to calculate monthly average spreads for all companies.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Filter data to focus on spreads for the last 5 years.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We plot a Bar Chart to compare average spreads across all companies using a bar chart.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A Line Chart (Overall) to plot monthly average spreads over the entire period for long-term trend analysis.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Another Line Chart (Last 5 Years) to highlight monthly average spreads for the past 5 years to emphasize recent trends.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3D2B1C-25CD-D300-CB73-1C7FD9B462EA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Goal: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9B94C6-DB40-B96D-F03D-172BEBB59EE7}"/>
              </a:ext>
            </a:extLst>
          </p:cNvPr>
          <p:cNvCxnSpPr>
            <a:cxnSpLocks/>
          </p:cNvCxnSpPr>
          <p:nvPr/>
        </p:nvCxnSpPr>
        <p:spPr>
          <a:xfrm>
            <a:off x="255145" y="372879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57AEAE-5F01-4413-471A-7E807747274C}"/>
              </a:ext>
            </a:extLst>
          </p:cNvPr>
          <p:cNvCxnSpPr>
            <a:cxnSpLocks/>
          </p:cNvCxnSpPr>
          <p:nvPr/>
        </p:nvCxnSpPr>
        <p:spPr>
          <a:xfrm>
            <a:off x="255145" y="2083633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36D05D-3C57-F453-536C-FC7ED0A0BC29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FDE7D32-DAED-BA16-0CDF-C2C005FA0F5A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3.10. Exercise 10</a:t>
            </a:r>
          </a:p>
        </p:txBody>
      </p:sp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45A5947-F32F-6C2A-72F3-4F74BFA7C6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45" y="5516938"/>
            <a:ext cx="3822192" cy="881295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6F518EB-8781-E4DC-698E-1383088D0A4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45" y="4235740"/>
            <a:ext cx="3822192" cy="1217216"/>
          </a:xfrm>
          <a:prstGeom prst="rect">
            <a:avLst/>
          </a:prstGeom>
        </p:spPr>
      </p:pic>
      <p:pic>
        <p:nvPicPr>
          <p:cNvPr id="1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5B74AD6-7C89-12DF-600F-28BC3F0C3B4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5009" y="4335400"/>
            <a:ext cx="3460444" cy="1947900"/>
          </a:xfrm>
          <a:prstGeom prst="rect">
            <a:avLst/>
          </a:prstGeom>
        </p:spPr>
      </p:pic>
      <p:pic>
        <p:nvPicPr>
          <p:cNvPr id="19" name="Picture 1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63936F1-4DFD-EC66-05DC-934C51716F3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5022" y="4332702"/>
            <a:ext cx="3242450" cy="192834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04B54A-B501-3C34-C79B-A61BDB928EB1}"/>
              </a:ext>
            </a:extLst>
          </p:cNvPr>
          <p:cNvCxnSpPr/>
          <p:nvPr/>
        </p:nvCxnSpPr>
        <p:spPr>
          <a:xfrm>
            <a:off x="4306824" y="3840480"/>
            <a:ext cx="0" cy="277063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DA3DC5-0916-B96C-55B2-394316518AFF}"/>
              </a:ext>
            </a:extLst>
          </p:cNvPr>
          <p:cNvCxnSpPr/>
          <p:nvPr/>
        </p:nvCxnSpPr>
        <p:spPr>
          <a:xfrm>
            <a:off x="8299704" y="3840480"/>
            <a:ext cx="0" cy="277063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C4D991-8D71-2312-A841-A881BBD28B44}"/>
              </a:ext>
            </a:extLst>
          </p:cNvPr>
          <p:cNvCxnSpPr>
            <a:cxnSpLocks/>
          </p:cNvCxnSpPr>
          <p:nvPr/>
        </p:nvCxnSpPr>
        <p:spPr>
          <a:xfrm flipH="1">
            <a:off x="255145" y="4130040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5248DF9-296F-855E-F9B4-361D8052E434}"/>
              </a:ext>
            </a:extLst>
          </p:cNvPr>
          <p:cNvSpPr/>
          <p:nvPr/>
        </p:nvSpPr>
        <p:spPr>
          <a:xfrm>
            <a:off x="252046" y="3813048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a. Part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59FD7F-ED3B-0F2F-E949-1EF6930C0353}"/>
              </a:ext>
            </a:extLst>
          </p:cNvPr>
          <p:cNvSpPr/>
          <p:nvPr/>
        </p:nvSpPr>
        <p:spPr>
          <a:xfrm>
            <a:off x="4306824" y="3813047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b. Part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74C94C-5914-0DA7-3C29-A3948417871F}"/>
              </a:ext>
            </a:extLst>
          </p:cNvPr>
          <p:cNvSpPr/>
          <p:nvPr/>
        </p:nvSpPr>
        <p:spPr>
          <a:xfrm>
            <a:off x="8299703" y="3806984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c. Part 3</a:t>
            </a:r>
          </a:p>
        </p:txBody>
      </p:sp>
    </p:spTree>
    <p:extLst>
      <p:ext uri="{BB962C8B-B14F-4D97-AF65-F5344CB8AC3E}">
        <p14:creationId xmlns:p14="http://schemas.microsoft.com/office/powerpoint/2010/main" val="3136317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BFE18-EF30-CFB5-0F91-3CEC85941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DD506A0-65FE-B55A-8618-E0CFF4F7205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980EA16B-F37C-ADD1-CC81-9FB969D0646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695FA5-577B-C11A-D4A6-269D0613EBE1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14031D-D21D-D195-CC42-31CF3A493B45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A5EC9B1-E129-504B-F63D-6772183DFE90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1. Output: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639F06-1118-429B-E453-B474E2C04280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4EB5735A-5164-4E3C-5C3A-9B5E56C04401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3.10. Exercise 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55B204-3376-B501-63A4-370CA93AEEC5}"/>
              </a:ext>
            </a:extLst>
          </p:cNvPr>
          <p:cNvCxnSpPr/>
          <p:nvPr/>
        </p:nvCxnSpPr>
        <p:spPr>
          <a:xfrm>
            <a:off x="7476067" y="812792"/>
            <a:ext cx="0" cy="442441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570B6-8E46-F9FD-DC77-25CF1F68EE95}"/>
              </a:ext>
            </a:extLst>
          </p:cNvPr>
          <p:cNvSpPr/>
          <p:nvPr/>
        </p:nvSpPr>
        <p:spPr>
          <a:xfrm>
            <a:off x="7476067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2. Insights: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3E657-BCEF-A603-D268-387DA746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7" y="1861142"/>
            <a:ext cx="6856425" cy="26414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0D8C9D-C4FD-BF39-78A0-6847B488C59C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A87F886-FB96-4F69-180D-F97BB36D037B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3. Justification of Chart Selection: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38DF2-C262-A15C-6016-93B1E907B6F5}"/>
              </a:ext>
            </a:extLst>
          </p:cNvPr>
          <p:cNvSpPr txBox="1"/>
          <p:nvPr/>
        </p:nvSpPr>
        <p:spPr>
          <a:xfrm>
            <a:off x="255145" y="5491921"/>
            <a:ext cx="7641194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IN" sz="1200" dirty="0">
                <a:effectLst/>
              </a:rPr>
              <a:t>Bar Chart was used for comparison of Total Average Spreads by Company</a:t>
            </a: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 dirty="0">
                <a:effectLst/>
              </a:rPr>
              <a:t>Purpose: Highlights the total average spread for each company in a straightforward manner.</a:t>
            </a: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 dirty="0">
                <a:effectLst/>
              </a:rPr>
              <a:t>Why Used: Makes it easy to compare spreads across companies at a glance.</a:t>
            </a: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IN" sz="1200" dirty="0">
                <a:effectLst/>
              </a:rPr>
              <a:t>Key Focus: Identifies which companies have the largest and smallest average spreads throughout their history.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A3002-AB2E-92AB-42EF-2EEFFE904913}"/>
              </a:ext>
            </a:extLst>
          </p:cNvPr>
          <p:cNvSpPr txBox="1"/>
          <p:nvPr/>
        </p:nvSpPr>
        <p:spPr>
          <a:xfrm>
            <a:off x="7538821" y="1206989"/>
            <a:ext cx="43804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LKNCY has the highest average spread, indicating significant </a:t>
            </a:r>
            <a:br>
              <a:rPr lang="en-US" sz="1200" dirty="0"/>
            </a:br>
            <a:r>
              <a:rPr lang="en-US" sz="1200" dirty="0"/>
              <a:t>price volatility.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BRK-A has the smallest average spread, suggesting more </a:t>
            </a:r>
            <a:br>
              <a:rPr lang="en-US" sz="1200" dirty="0"/>
            </a:br>
            <a:r>
              <a:rPr lang="en-US" sz="1200" dirty="0"/>
              <a:t>stable pricing.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Other companies fall between these two extremes, showing </a:t>
            </a:r>
            <a:br>
              <a:rPr lang="en-IN" sz="1200" dirty="0"/>
            </a:br>
            <a:r>
              <a:rPr lang="en-IN" sz="1200" dirty="0"/>
              <a:t>moderate variability.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8897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C62BD-68DA-6FEC-F09B-3B0F80757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F70AC15-6E83-0D8F-5C06-F7FDE01B68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78888776-6814-70FE-7572-787437BB6C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1EA6E8-2129-B29F-14A5-75CAAC7B56B5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F360FD-EB93-D2AD-F178-1AB2B2507CC3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49620-F823-21BC-32CB-468EDFD91EB3}"/>
              </a:ext>
            </a:extLst>
          </p:cNvPr>
          <p:cNvSpPr/>
          <p:nvPr/>
        </p:nvSpPr>
        <p:spPr>
          <a:xfrm>
            <a:off x="255145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4. Output: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EFA240-B5E9-D323-30A8-67E2DC46FFE9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A34223D-C6BA-6D91-57FC-60CF7E59538A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3.10. Exercise 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A7850D-DC43-9510-63B3-8AD99923B4B4}"/>
              </a:ext>
            </a:extLst>
          </p:cNvPr>
          <p:cNvCxnSpPr/>
          <p:nvPr/>
        </p:nvCxnSpPr>
        <p:spPr>
          <a:xfrm>
            <a:off x="7476067" y="812792"/>
            <a:ext cx="0" cy="442441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85280F-6893-EA0E-D587-FB862EA4803C}"/>
              </a:ext>
            </a:extLst>
          </p:cNvPr>
          <p:cNvSpPr/>
          <p:nvPr/>
        </p:nvSpPr>
        <p:spPr>
          <a:xfrm>
            <a:off x="7476067" y="812792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5. Insights: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3DE95-7872-B0C9-EF3A-22E3EC478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92" y="1199791"/>
            <a:ext cx="6202964" cy="2034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80561-C2FA-BEC7-93E9-3A28D51C8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92" y="3208432"/>
            <a:ext cx="6202964" cy="20344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BCF870-A571-BACF-977E-C7825A13FDC4}"/>
              </a:ext>
            </a:extLst>
          </p:cNvPr>
          <p:cNvCxnSpPr>
            <a:cxnSpLocks/>
          </p:cNvCxnSpPr>
          <p:nvPr/>
        </p:nvCxnSpPr>
        <p:spPr>
          <a:xfrm>
            <a:off x="255145" y="5491921"/>
            <a:ext cx="11693601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EF8DB5F-DF65-AF38-4A2B-1FEEC104652E}"/>
              </a:ext>
            </a:extLst>
          </p:cNvPr>
          <p:cNvSpPr/>
          <p:nvPr/>
        </p:nvSpPr>
        <p:spPr>
          <a:xfrm>
            <a:off x="255145" y="5148831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7. Justification of Chart Selection: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F0E5D-A5E2-B72C-5DC9-96CD010728A0}"/>
              </a:ext>
            </a:extLst>
          </p:cNvPr>
          <p:cNvSpPr txBox="1"/>
          <p:nvPr/>
        </p:nvSpPr>
        <p:spPr>
          <a:xfrm>
            <a:off x="255145" y="5491921"/>
            <a:ext cx="55898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Line Chart: Monthly Average Spread by Company (Overall)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Purpose: Tracks the changes in monthly average spreads over a long period.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Why Used: Provides a historical view of spread trends and helps detect</a:t>
            </a:r>
            <a:br>
              <a:rPr lang="en-IN" sz="1200" dirty="0"/>
            </a:br>
            <a:r>
              <a:rPr lang="en-IN" sz="1200" dirty="0"/>
              <a:t> long-term patterns.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Key Focus: Highlights fluctuations, peaks, and trends in spreads over decades.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46677-7C93-0669-B87D-FBFB5C46A2F2}"/>
              </a:ext>
            </a:extLst>
          </p:cNvPr>
          <p:cNvSpPr txBox="1"/>
          <p:nvPr/>
        </p:nvSpPr>
        <p:spPr>
          <a:xfrm>
            <a:off x="7538821" y="1206989"/>
            <a:ext cx="45200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Significant spread spikes are noticeable during financial crises </a:t>
            </a:r>
            <a:br>
              <a:rPr lang="en-IN" sz="1200" dirty="0"/>
            </a:br>
            <a:r>
              <a:rPr lang="en-IN" sz="1200" dirty="0"/>
              <a:t>or company-specific events.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BRK-A consistently maintains low spreads, while LKNCY and </a:t>
            </a:r>
            <a:br>
              <a:rPr lang="en-IN" sz="1200" dirty="0"/>
            </a:br>
            <a:r>
              <a:rPr lang="en-IN" sz="1200" dirty="0"/>
              <a:t>others show periodic large spikes.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The pandemic (2020) caused temporary high spreads for many </a:t>
            </a:r>
            <a:br>
              <a:rPr lang="en-IN" sz="1200" dirty="0"/>
            </a:br>
            <a:r>
              <a:rPr lang="en-IN" sz="1200" dirty="0"/>
              <a:t>companies, with LKNCY being notably volatile.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Post-pandemic trends indicate stabilization for most </a:t>
            </a:r>
            <a:br>
              <a:rPr lang="en-IN" sz="1200" dirty="0"/>
            </a:br>
            <a:r>
              <a:rPr lang="en-IN" sz="1200" dirty="0"/>
              <a:t>companies but with occasional fluctuations.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9041D6-9C8C-FF97-8091-4FD3252EC280}"/>
              </a:ext>
            </a:extLst>
          </p:cNvPr>
          <p:cNvSpPr txBox="1"/>
          <p:nvPr/>
        </p:nvSpPr>
        <p:spPr>
          <a:xfrm>
            <a:off x="6213472" y="5488612"/>
            <a:ext cx="5941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Line Chart: Monthly Average Spread by Company (Last 5 Years)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Purpose: Zooms in on recent trends in monthly spreads for a more focused analysis.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Why Used: Captures short-term variability and recent behaviour in spreads.</a:t>
            </a:r>
          </a:p>
          <a:p>
            <a:pPr marL="171450" indent="-171450">
              <a:buFontTx/>
              <a:buChar char="-"/>
            </a:pPr>
            <a:r>
              <a:rPr lang="en-IN" sz="1200" dirty="0"/>
              <a:t>Key Focus: Identifies recent trends, including volatility or stabilization.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497EC8-FA5B-F137-69B9-A6DB78567940}"/>
              </a:ext>
            </a:extLst>
          </p:cNvPr>
          <p:cNvCxnSpPr>
            <a:cxnSpLocks/>
          </p:cNvCxnSpPr>
          <p:nvPr/>
        </p:nvCxnSpPr>
        <p:spPr>
          <a:xfrm>
            <a:off x="6113142" y="5528036"/>
            <a:ext cx="0" cy="101573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072917-0E27-A5FA-503D-936BE9F40136}"/>
              </a:ext>
            </a:extLst>
          </p:cNvPr>
          <p:cNvCxnSpPr/>
          <p:nvPr/>
        </p:nvCxnSpPr>
        <p:spPr>
          <a:xfrm>
            <a:off x="7476066" y="3167503"/>
            <a:ext cx="4463887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9DB18EF-CFFA-A6DE-A33C-D12715E84541}"/>
              </a:ext>
            </a:extLst>
          </p:cNvPr>
          <p:cNvSpPr/>
          <p:nvPr/>
        </p:nvSpPr>
        <p:spPr>
          <a:xfrm>
            <a:off x="7476066" y="2833764"/>
            <a:ext cx="5041605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ysClr val="windowText" lastClr="000000"/>
                </a:solidFill>
              </a:rPr>
              <a:t>6. Why LKNCY has the highest Average Spread: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AB4B3A-849D-1A02-8475-78E50CBC9BD8}"/>
              </a:ext>
            </a:extLst>
          </p:cNvPr>
          <p:cNvSpPr txBox="1"/>
          <p:nvPr/>
        </p:nvSpPr>
        <p:spPr>
          <a:xfrm>
            <a:off x="7488084" y="3185379"/>
            <a:ext cx="42264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LKNCY's sharp rise in spreads during 2020 was driven by </a:t>
            </a:r>
            <a:br>
              <a:rPr lang="en-IN" sz="1200" dirty="0"/>
            </a:br>
            <a:r>
              <a:rPr lang="en-IN" sz="1200" dirty="0"/>
              <a:t>COVID-19 market instability, reduced liquidity, and its </a:t>
            </a:r>
            <a:br>
              <a:rPr lang="en-IN" sz="1200" dirty="0"/>
            </a:br>
            <a:r>
              <a:rPr lang="en-IN" sz="1200" dirty="0"/>
              <a:t>post-IPO volatility.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Despite some stabilization, LKNCY still shows higher </a:t>
            </a:r>
            <a:br>
              <a:rPr lang="en-IN" sz="1200" dirty="0"/>
            </a:br>
            <a:r>
              <a:rPr lang="en-IN" sz="1200" dirty="0"/>
              <a:t>fluctuations (~5%), reflecting market sensitivity and </a:t>
            </a:r>
            <a:br>
              <a:rPr lang="en-IN" sz="1200" dirty="0"/>
            </a:br>
            <a:r>
              <a:rPr lang="en-IN" sz="1200" dirty="0"/>
              <a:t>speculative trading.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High market risks and uncertainties contribute to LKNCY’s </a:t>
            </a:r>
            <a:br>
              <a:rPr lang="en-IN" sz="1200" dirty="0"/>
            </a:br>
            <a:r>
              <a:rPr lang="en-IN" sz="1200" dirty="0"/>
              <a:t>continued price volatility.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Low trading volumes increase bid-ask spreads, as fewer </a:t>
            </a:r>
            <a:br>
              <a:rPr lang="en-IN" sz="1200" dirty="0"/>
            </a:br>
            <a:r>
              <a:rPr lang="en-IN" sz="1200" dirty="0"/>
              <a:t>market participants trade LKNCY's stock.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009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7FEF0-A0A6-2BFC-AFC9-BFE48A06A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B796-D735-64B2-8107-01E469A7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E663-D7E6-9BF1-41FA-A2654411C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9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Any questions?</a:t>
            </a:r>
          </a:p>
          <a:p>
            <a:pPr marL="457200" lvl="1" indent="0">
              <a:buNone/>
            </a:pPr>
            <a:endParaRPr lang="en-US" sz="1400" dirty="0"/>
          </a:p>
        </p:txBody>
      </p: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DDAA158-900A-53F1-1553-218ED8A73DA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A8A36B74-1C77-C4D4-E9D1-131D2F291D8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AC4190-B9E6-F07C-ED89-7C3CB01483E6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8" name="Picture 4" descr="THANK YOU FOR LISTENING PLEASE DONT ASK DIFFICULT QUESTIONS - Cute Cat  Standing Meme Generator">
            <a:extLst>
              <a:ext uri="{FF2B5EF4-FFF2-40B4-BE49-F238E27FC236}">
                <a16:creationId xmlns:a16="http://schemas.microsoft.com/office/drawing/2014/main" id="{1628F3AE-E184-ED61-58B9-A755C224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6119" y="1714500"/>
            <a:ext cx="3179762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88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9B5F3D5-0385-8D07-6EC6-43CF031438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52B0D509-9610-E98D-B744-0AADEC7479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5BFEFF-233F-B32D-8FAD-FA0201DF5AD7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7D33C3F-AE58-12F6-D4DC-AD5D0C5D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50210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8F227-9772-22F3-8938-4B3D465B1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C93C02B-0B83-B909-1948-335D0CB0A3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894132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93C02B-0B83-B909-1948-335D0CB0A3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FA3DEA-0A64-37EA-3BD9-EC6037FD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 vert="horz">
            <a:noAutofit/>
          </a:bodyPr>
          <a:lstStyle/>
          <a:p>
            <a:r>
              <a:rPr lang="en-US" sz="2400" b="1"/>
              <a:t>2.3.4. Removing Outliers (Edge Cases)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C3F8385-83AA-EB96-C146-FDF32E15946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AE319B1F-255E-70D3-5C32-0D2EB578914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28DAA5-2F0A-22F5-96FD-EAF92C5FB8EE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CADB12-F2A7-44D7-EE72-DB306715D0AD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BF6B938-19D8-B83A-7735-2582DFBCCD16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>
                <a:solidFill>
                  <a:schemeClr val="tx1"/>
                </a:solidFill>
              </a:rPr>
              <a:t>Manual removal of outliers not detected by yearly IQR.</a:t>
            </a:r>
            <a:endParaRPr lang="en-IN" sz="1600" b="1">
              <a:solidFill>
                <a:schemeClr val="tx1"/>
              </a:solidFill>
              <a:effectLst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5C62DF-C556-E7C5-662E-52884BE16C35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53FC53-E775-8B22-E6C8-4603C188518B}"/>
              </a:ext>
            </a:extLst>
          </p:cNvPr>
          <p:cNvCxnSpPr>
            <a:cxnSpLocks/>
          </p:cNvCxnSpPr>
          <p:nvPr/>
        </p:nvCxnSpPr>
        <p:spPr>
          <a:xfrm>
            <a:off x="253595" y="527367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2CCE14-E909-D0AF-A3CC-F3179F2A1C19}"/>
              </a:ext>
            </a:extLst>
          </p:cNvPr>
          <p:cNvSpPr/>
          <p:nvPr/>
        </p:nvSpPr>
        <p:spPr>
          <a:xfrm>
            <a:off x="253595" y="493052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>
                <a:solidFill>
                  <a:sysClr val="windowText" lastClr="000000"/>
                </a:solidFill>
              </a:rPr>
              <a:t>Removal: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C0EB9D-68F3-1D2A-0CD5-11891380C0C3}"/>
              </a:ext>
            </a:extLst>
          </p:cNvPr>
          <p:cNvCxnSpPr>
            <a:cxnSpLocks/>
          </p:cNvCxnSpPr>
          <p:nvPr/>
        </p:nvCxnSpPr>
        <p:spPr>
          <a:xfrm>
            <a:off x="6095999" y="1196968"/>
            <a:ext cx="0" cy="383223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A67E99-BCDF-E84E-5636-48C49AA157D4}"/>
              </a:ext>
            </a:extLst>
          </p:cNvPr>
          <p:cNvSpPr txBox="1"/>
          <p:nvPr/>
        </p:nvSpPr>
        <p:spPr>
          <a:xfrm>
            <a:off x="2430937" y="1180085"/>
            <a:ext cx="125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Histograms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D6E91C-0DBB-51B7-E8C3-397E2E605981}"/>
              </a:ext>
            </a:extLst>
          </p:cNvPr>
          <p:cNvSpPr txBox="1"/>
          <p:nvPr/>
        </p:nvSpPr>
        <p:spPr>
          <a:xfrm>
            <a:off x="8562866" y="1196968"/>
            <a:ext cx="10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Box Plots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AD04E2-20DA-A1F9-05A5-5EC3373F3234}"/>
              </a:ext>
            </a:extLst>
          </p:cNvPr>
          <p:cNvCxnSpPr>
            <a:cxnSpLocks/>
          </p:cNvCxnSpPr>
          <p:nvPr/>
        </p:nvCxnSpPr>
        <p:spPr>
          <a:xfrm>
            <a:off x="253595" y="1493206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66EF5C-BF59-6980-3981-835CFFC8C97E}"/>
              </a:ext>
            </a:extLst>
          </p:cNvPr>
          <p:cNvGrpSpPr/>
          <p:nvPr/>
        </p:nvGrpSpPr>
        <p:grpSpPr>
          <a:xfrm>
            <a:off x="787866" y="1771547"/>
            <a:ext cx="4543986" cy="3094549"/>
            <a:chOff x="253595" y="1632363"/>
            <a:chExt cx="5498224" cy="374440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452838-8A3D-F627-1D72-5DF417E93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53595" y="1632363"/>
              <a:ext cx="5498224" cy="3744404"/>
            </a:xfrm>
            <a:prstGeom prst="rect">
              <a:avLst/>
            </a:prstGeom>
          </p:spPr>
        </p:pic>
        <p:sp>
          <p:nvSpPr>
            <p:cNvPr id="27" name="Doughnut 26">
              <a:extLst>
                <a:ext uri="{FF2B5EF4-FFF2-40B4-BE49-F238E27FC236}">
                  <a16:creationId xmlns:a16="http://schemas.microsoft.com/office/drawing/2014/main" id="{02C167D0-89AF-9046-D0B5-0865715DC91E}"/>
                </a:ext>
              </a:extLst>
            </p:cNvPr>
            <p:cNvSpPr/>
            <p:nvPr/>
          </p:nvSpPr>
          <p:spPr>
            <a:xfrm>
              <a:off x="1765241" y="3150544"/>
              <a:ext cx="447063" cy="305350"/>
            </a:xfrm>
            <a:prstGeom prst="donut">
              <a:avLst>
                <a:gd name="adj" fmla="val 497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B1C15F-152E-C00D-FCBB-4284EC593161}"/>
              </a:ext>
            </a:extLst>
          </p:cNvPr>
          <p:cNvGrpSpPr/>
          <p:nvPr/>
        </p:nvGrpSpPr>
        <p:grpSpPr>
          <a:xfrm>
            <a:off x="6817042" y="1766866"/>
            <a:ext cx="4541039" cy="3132510"/>
            <a:chOff x="6283081" y="1623697"/>
            <a:chExt cx="5494657" cy="37903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5B3BEC-7281-7BBA-4BA0-27DB3DE8D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283081" y="1623697"/>
              <a:ext cx="5494657" cy="3790337"/>
            </a:xfrm>
            <a:prstGeom prst="rect">
              <a:avLst/>
            </a:prstGeom>
          </p:spPr>
        </p:pic>
        <p:sp>
          <p:nvSpPr>
            <p:cNvPr id="38" name="Doughnut 37">
              <a:extLst>
                <a:ext uri="{FF2B5EF4-FFF2-40B4-BE49-F238E27FC236}">
                  <a16:creationId xmlns:a16="http://schemas.microsoft.com/office/drawing/2014/main" id="{F06C0BC6-894C-1719-A4D4-D6BA4408A8C4}"/>
                </a:ext>
              </a:extLst>
            </p:cNvPr>
            <p:cNvSpPr/>
            <p:nvPr/>
          </p:nvSpPr>
          <p:spPr>
            <a:xfrm>
              <a:off x="7108766" y="1693219"/>
              <a:ext cx="447063" cy="305350"/>
            </a:xfrm>
            <a:prstGeom prst="donut">
              <a:avLst>
                <a:gd name="adj" fmla="val 497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C685EBF-3A0E-16DB-9DC2-138AF89ECC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5392133"/>
            <a:ext cx="7772400" cy="130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1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EBF81-A2C5-EF4C-2177-D51C8ECA6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5" name="think-cell data - do not delete" hidden="1">
            <a:extLst>
              <a:ext uri="{FF2B5EF4-FFF2-40B4-BE49-F238E27FC236}">
                <a16:creationId xmlns:a16="http://schemas.microsoft.com/office/drawing/2014/main" id="{0E48FD8A-3BD5-FE16-8EB9-78799087E1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063509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02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E48FD8A-3BD5-FE16-8EB9-78799087E1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5C6927F-488A-7E1F-2412-61816AF93CBC}"/>
              </a:ext>
            </a:extLst>
          </p:cNvPr>
          <p:cNvSpPr txBox="1">
            <a:spLocks/>
          </p:cNvSpPr>
          <p:nvPr/>
        </p:nvSpPr>
        <p:spPr>
          <a:xfrm>
            <a:off x="189615" y="305675"/>
            <a:ext cx="10515600" cy="3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1.2. Dataset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878DD0-5629-2AEB-FC92-A73771711080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A52C590-F5AB-E273-C53B-D7579806B9C6}"/>
              </a:ext>
            </a:extLst>
          </p:cNvPr>
          <p:cNvCxnSpPr>
            <a:cxnSpLocks/>
          </p:cNvCxnSpPr>
          <p:nvPr/>
        </p:nvCxnSpPr>
        <p:spPr>
          <a:xfrm>
            <a:off x="1831815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7963C5-BB28-39FB-3365-DCC56BAF92C4}"/>
              </a:ext>
            </a:extLst>
          </p:cNvPr>
          <p:cNvCxnSpPr>
            <a:cxnSpLocks/>
          </p:cNvCxnSpPr>
          <p:nvPr/>
        </p:nvCxnSpPr>
        <p:spPr>
          <a:xfrm>
            <a:off x="7200159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740DF3-EADA-80E7-D541-80A1DE53D56A}"/>
              </a:ext>
            </a:extLst>
          </p:cNvPr>
          <p:cNvCxnSpPr>
            <a:cxnSpLocks/>
          </p:cNvCxnSpPr>
          <p:nvPr/>
        </p:nvCxnSpPr>
        <p:spPr>
          <a:xfrm flipH="1">
            <a:off x="255145" y="1735666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9F301ECB-9E2A-58C1-537C-92ED2B49B0A8}"/>
              </a:ext>
            </a:extLst>
          </p:cNvPr>
          <p:cNvGrpSpPr/>
          <p:nvPr/>
        </p:nvGrpSpPr>
        <p:grpSpPr>
          <a:xfrm>
            <a:off x="5366341" y="1431849"/>
            <a:ext cx="1184976" cy="5148077"/>
            <a:chOff x="4148710" y="1431849"/>
            <a:chExt cx="1184976" cy="5148077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D329F24C-C774-5B54-B73D-D8C23235E8F2}"/>
                </a:ext>
              </a:extLst>
            </p:cNvPr>
            <p:cNvGrpSpPr/>
            <p:nvPr/>
          </p:nvGrpSpPr>
          <p:grpSpPr>
            <a:xfrm>
              <a:off x="4295410" y="1803721"/>
              <a:ext cx="1038276" cy="4776205"/>
              <a:chOff x="6302290" y="1803721"/>
              <a:chExt cx="1038276" cy="4776205"/>
            </a:xfrm>
          </p:grpSpPr>
          <p:pic>
            <p:nvPicPr>
              <p:cNvPr id="1044" name="Picture 20" descr="Yum Brands plans to spin off China business | whas11.com">
                <a:extLst>
                  <a:ext uri="{FF2B5EF4-FFF2-40B4-BE49-F238E27FC236}">
                    <a16:creationId xmlns:a16="http://schemas.microsoft.com/office/drawing/2014/main" id="{0896241A-665D-3205-FF05-5B7F97CED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9781" y="6052454"/>
                <a:ext cx="703295" cy="527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Warren Buffett setzt weiter auf Cash – Apple verliert an Gewicht im  Portfolio">
                <a:extLst>
                  <a:ext uri="{FF2B5EF4-FFF2-40B4-BE49-F238E27FC236}">
                    <a16:creationId xmlns:a16="http://schemas.microsoft.com/office/drawing/2014/main" id="{92DCA938-4A06-B081-EBBA-583D182A53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6439" y="1803721"/>
                <a:ext cx="929978" cy="523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373B076-685F-641F-B2B0-BCD7CD1A9C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6439" y="2367014"/>
                <a:ext cx="929978" cy="341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AEF3657-0D6E-AA14-3DD7-C1CEDF5B6F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5873" y="2811700"/>
                <a:ext cx="391111" cy="393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LUCKIN COFFEE LAUNCHES NEW OAT MILK SERIES: YOUR NEW GO-TO OAT MILK LATTE  AT AN UNBEATABLE PRICE">
                <a:extLst>
                  <a:ext uri="{FF2B5EF4-FFF2-40B4-BE49-F238E27FC236}">
                    <a16:creationId xmlns:a16="http://schemas.microsoft.com/office/drawing/2014/main" id="{105FBCF4-4771-6C12-B06B-FB455429F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478196" y="3212183"/>
                <a:ext cx="686464" cy="54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Logo de McDonalds: ¿cuál es la historia de su evolución?">
                <a:extLst>
                  <a:ext uri="{FF2B5EF4-FFF2-40B4-BE49-F238E27FC236}">
                    <a16:creationId xmlns:a16="http://schemas.microsoft.com/office/drawing/2014/main" id="{34837630-5B30-95B8-F313-8B89DEE74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8386" y="3756801"/>
                <a:ext cx="646085" cy="393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A1CE2AC6-50E2-C6F6-541B-FA66C994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26880" y="4258451"/>
                <a:ext cx="789096" cy="334935"/>
              </a:xfrm>
              <a:prstGeom prst="rect">
                <a:avLst/>
              </a:prstGeom>
            </p:spPr>
          </p:pic>
          <p:pic>
            <p:nvPicPr>
              <p:cNvPr id="1024" name="Picture 1023">
                <a:extLst>
                  <a:ext uri="{FF2B5EF4-FFF2-40B4-BE49-F238E27FC236}">
                    <a16:creationId xmlns:a16="http://schemas.microsoft.com/office/drawing/2014/main" id="{69CB1C31-3170-1E07-C07A-899254ABA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02290" y="4743784"/>
                <a:ext cx="1038276" cy="309407"/>
              </a:xfrm>
              <a:prstGeom prst="rect">
                <a:avLst/>
              </a:prstGeom>
            </p:spPr>
          </p:pic>
          <p:pic>
            <p:nvPicPr>
              <p:cNvPr id="1040" name="Picture 16" descr="Starbucks Logo ▻ Bilder, Geschichte, Entwicklung &amp; u.v.m">
                <a:extLst>
                  <a:ext uri="{FF2B5EF4-FFF2-40B4-BE49-F238E27FC236}">
                    <a16:creationId xmlns:a16="http://schemas.microsoft.com/office/drawing/2014/main" id="{20A5E7A9-2D00-BDE4-D193-46B788EAC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8018" y="5154894"/>
                <a:ext cx="426820" cy="432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Logotipo horizontal de Wendys PNG transparente - StickPNG">
                <a:extLst>
                  <a:ext uri="{FF2B5EF4-FFF2-40B4-BE49-F238E27FC236}">
                    <a16:creationId xmlns:a16="http://schemas.microsoft.com/office/drawing/2014/main" id="{51897F9E-2C1D-B7A3-3895-618910236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6501" y="5709687"/>
                <a:ext cx="809854" cy="267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52E9D0-7FE7-4CAC-A41D-1B4CF46CD1DC}"/>
                </a:ext>
              </a:extLst>
            </p:cNvPr>
            <p:cNvSpPr txBox="1"/>
            <p:nvPr/>
          </p:nvSpPr>
          <p:spPr>
            <a:xfrm>
              <a:off x="4148710" y="1431849"/>
              <a:ext cx="627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Logo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7279CD-E34D-331B-0EC4-1A7E3A908052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B8D60-9280-98C5-2D20-76611744168A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>
                <a:solidFill>
                  <a:schemeClr val="tx1"/>
                </a:solidFill>
                <a:effectLst/>
              </a:rPr>
              <a:t>We received the datasets of 10 publicly listed fast</a:t>
            </a:r>
            <a:r>
              <a:rPr lang="en-IN" sz="1600" b="1">
                <a:solidFill>
                  <a:schemeClr val="tx1"/>
                </a:solidFill>
              </a:rPr>
              <a:t>-food </a:t>
            </a:r>
            <a:r>
              <a:rPr lang="en-IN" sz="1600" b="1">
                <a:solidFill>
                  <a:schemeClr val="tx1"/>
                </a:solidFill>
                <a:effectLst/>
              </a:rPr>
              <a:t>companies.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4AC371-FD29-DC10-4DC7-07FB6A851686}"/>
              </a:ext>
            </a:extLst>
          </p:cNvPr>
          <p:cNvCxnSpPr/>
          <p:nvPr/>
        </p:nvCxnSpPr>
        <p:spPr>
          <a:xfrm>
            <a:off x="5247591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27E5D8DD-63F2-B33C-2457-C9608C51310C}"/>
              </a:ext>
            </a:extLst>
          </p:cNvPr>
          <p:cNvGrpSpPr/>
          <p:nvPr/>
        </p:nvGrpSpPr>
        <p:grpSpPr>
          <a:xfrm>
            <a:off x="270736" y="1418783"/>
            <a:ext cx="912237" cy="5066684"/>
            <a:chOff x="270736" y="1418783"/>
            <a:chExt cx="912237" cy="50666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6380E9-1ECE-0C2E-F87D-4D546ECDD591}"/>
                </a:ext>
              </a:extLst>
            </p:cNvPr>
            <p:cNvSpPr txBox="1"/>
            <p:nvPr/>
          </p:nvSpPr>
          <p:spPr>
            <a:xfrm>
              <a:off x="270737" y="1418783"/>
              <a:ext cx="912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Ticker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7F9546-25F0-F7D2-BFC0-6ABB9FC94077}"/>
                </a:ext>
              </a:extLst>
            </p:cNvPr>
            <p:cNvSpPr txBox="1"/>
            <p:nvPr/>
          </p:nvSpPr>
          <p:spPr>
            <a:xfrm>
              <a:off x="270736" y="1893796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BRK-A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CB62B1-0927-35EA-1C0F-C39410ED5541}"/>
                </a:ext>
              </a:extLst>
            </p:cNvPr>
            <p:cNvSpPr txBox="1"/>
            <p:nvPr/>
          </p:nvSpPr>
          <p:spPr>
            <a:xfrm>
              <a:off x="270736" y="2366365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DNUT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7CBEB9-4115-A49B-7D7A-3923BC38C1AA}"/>
                </a:ext>
              </a:extLst>
            </p:cNvPr>
            <p:cNvSpPr txBox="1"/>
            <p:nvPr/>
          </p:nvSpPr>
          <p:spPr>
            <a:xfrm>
              <a:off x="270736" y="2838934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DPZ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C9A314-0B26-EB2F-81AC-16986D931C17}"/>
                </a:ext>
              </a:extLst>
            </p:cNvPr>
            <p:cNvSpPr txBox="1"/>
            <p:nvPr/>
          </p:nvSpPr>
          <p:spPr>
            <a:xfrm>
              <a:off x="270736" y="3311503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LKNCY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54D223-BD28-0F20-63C3-A37C6F0FF405}"/>
                </a:ext>
              </a:extLst>
            </p:cNvPr>
            <p:cNvSpPr txBox="1"/>
            <p:nvPr/>
          </p:nvSpPr>
          <p:spPr>
            <a:xfrm>
              <a:off x="270736" y="3784072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MCD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512667-6BBD-8224-F4C5-541F7609B65D}"/>
                </a:ext>
              </a:extLst>
            </p:cNvPr>
            <p:cNvSpPr txBox="1"/>
            <p:nvPr/>
          </p:nvSpPr>
          <p:spPr>
            <a:xfrm>
              <a:off x="270736" y="4256641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PZZA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B0597F-8040-4EBB-ABE7-C6B65A99FCDF}"/>
                </a:ext>
              </a:extLst>
            </p:cNvPr>
            <p:cNvSpPr txBox="1"/>
            <p:nvPr/>
          </p:nvSpPr>
          <p:spPr>
            <a:xfrm>
              <a:off x="270736" y="4729210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QSR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FC2EE1-F3F8-58DA-BBFE-2A36BFFF4EF7}"/>
                </a:ext>
              </a:extLst>
            </p:cNvPr>
            <p:cNvSpPr txBox="1"/>
            <p:nvPr/>
          </p:nvSpPr>
          <p:spPr>
            <a:xfrm>
              <a:off x="270736" y="5201779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SBUX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7FEFAE-E7A5-6BBF-2665-2F7440D1DB6E}"/>
                </a:ext>
              </a:extLst>
            </p:cNvPr>
            <p:cNvSpPr txBox="1"/>
            <p:nvPr/>
          </p:nvSpPr>
          <p:spPr>
            <a:xfrm>
              <a:off x="270736" y="5674348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WEN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12CC94-7E9D-42DA-9037-AA3066B1EDF3}"/>
                </a:ext>
              </a:extLst>
            </p:cNvPr>
            <p:cNvSpPr txBox="1"/>
            <p:nvPr/>
          </p:nvSpPr>
          <p:spPr>
            <a:xfrm>
              <a:off x="270736" y="6146913"/>
              <a:ext cx="912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YUM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CFF1C283-77C0-BB3B-B911-D11287161730}"/>
              </a:ext>
            </a:extLst>
          </p:cNvPr>
          <p:cNvGrpSpPr/>
          <p:nvPr/>
        </p:nvGrpSpPr>
        <p:grpSpPr>
          <a:xfrm>
            <a:off x="1950565" y="1418783"/>
            <a:ext cx="2648184" cy="5066684"/>
            <a:chOff x="1341919" y="1418783"/>
            <a:chExt cx="2648184" cy="5066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1A8FEB-3D75-223E-D06A-934384BAB3D2}"/>
                </a:ext>
              </a:extLst>
            </p:cNvPr>
            <p:cNvSpPr txBox="1"/>
            <p:nvPr/>
          </p:nvSpPr>
          <p:spPr>
            <a:xfrm>
              <a:off x="1341919" y="1418783"/>
              <a:ext cx="10813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Company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72324E-8574-8853-9F7B-88117445F2B8}"/>
                </a:ext>
              </a:extLst>
            </p:cNvPr>
            <p:cNvSpPr txBox="1"/>
            <p:nvPr/>
          </p:nvSpPr>
          <p:spPr>
            <a:xfrm>
              <a:off x="1341919" y="1893796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Berkshire Hathaway Inc.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D1C520-155D-D2EA-8AA1-08B69E194CC4}"/>
                </a:ext>
              </a:extLst>
            </p:cNvPr>
            <p:cNvSpPr txBox="1"/>
            <p:nvPr/>
          </p:nvSpPr>
          <p:spPr>
            <a:xfrm>
              <a:off x="1341919" y="2366365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Krispy Kreme, Inc.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456ED6-1420-D4CB-8B5F-C51001290CFB}"/>
                </a:ext>
              </a:extLst>
            </p:cNvPr>
            <p:cNvSpPr txBox="1"/>
            <p:nvPr/>
          </p:nvSpPr>
          <p:spPr>
            <a:xfrm>
              <a:off x="1341919" y="2838934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Domino's Pizza, Inc.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8955F7-92D9-9E00-A5A9-BCD0193992E2}"/>
                </a:ext>
              </a:extLst>
            </p:cNvPr>
            <p:cNvSpPr txBox="1"/>
            <p:nvPr/>
          </p:nvSpPr>
          <p:spPr>
            <a:xfrm>
              <a:off x="1341919" y="3311503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Luckin</a:t>
              </a:r>
              <a:r>
                <a:rPr lang="en-US" sz="1600"/>
                <a:t> Coffee Inc.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5A1E96-E2EA-6D9A-5F5B-5787E360FF4C}"/>
                </a:ext>
              </a:extLst>
            </p:cNvPr>
            <p:cNvSpPr txBox="1"/>
            <p:nvPr/>
          </p:nvSpPr>
          <p:spPr>
            <a:xfrm>
              <a:off x="1341919" y="3784072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McDonald's Corporation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CB9A74-31C9-DAAD-9086-4052C1C1FB86}"/>
                </a:ext>
              </a:extLst>
            </p:cNvPr>
            <p:cNvSpPr txBox="1"/>
            <p:nvPr/>
          </p:nvSpPr>
          <p:spPr>
            <a:xfrm>
              <a:off x="1341919" y="4256641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Papa John’s Intl., Inc.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90B73F-5834-178A-5779-75356277C48F}"/>
                </a:ext>
              </a:extLst>
            </p:cNvPr>
            <p:cNvSpPr txBox="1"/>
            <p:nvPr/>
          </p:nvSpPr>
          <p:spPr>
            <a:xfrm>
              <a:off x="1341919" y="4729210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Restaurant Brands Intl. Inc.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955D68-13F6-8586-549F-438303144146}"/>
                </a:ext>
              </a:extLst>
            </p:cNvPr>
            <p:cNvSpPr txBox="1"/>
            <p:nvPr/>
          </p:nvSpPr>
          <p:spPr>
            <a:xfrm>
              <a:off x="1341919" y="5201779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Starbucks Corporation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B10447-BF56-BDEC-8D3C-DA29738E43FD}"/>
                </a:ext>
              </a:extLst>
            </p:cNvPr>
            <p:cNvSpPr txBox="1"/>
            <p:nvPr/>
          </p:nvSpPr>
          <p:spPr>
            <a:xfrm>
              <a:off x="1341919" y="5674348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The Wendy's Company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B2A48FD-DF0B-207B-3A56-C7DE8FF76934}"/>
                </a:ext>
              </a:extLst>
            </p:cNvPr>
            <p:cNvSpPr txBox="1"/>
            <p:nvPr/>
          </p:nvSpPr>
          <p:spPr>
            <a:xfrm>
              <a:off x="1341919" y="6146913"/>
              <a:ext cx="2648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Yum! Brands, Inc.</a:t>
              </a:r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3258A993-4FFE-4D12-484B-AA744C9064F0}"/>
              </a:ext>
            </a:extLst>
          </p:cNvPr>
          <p:cNvGrpSpPr/>
          <p:nvPr/>
        </p:nvGrpSpPr>
        <p:grpSpPr>
          <a:xfrm>
            <a:off x="7318909" y="1418783"/>
            <a:ext cx="1792552" cy="5066684"/>
            <a:chOff x="5480046" y="1418783"/>
            <a:chExt cx="1792552" cy="50666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7452D7-7CDF-F8F1-D3CE-54DF4DB03B82}"/>
                </a:ext>
              </a:extLst>
            </p:cNvPr>
            <p:cNvSpPr txBox="1"/>
            <p:nvPr/>
          </p:nvSpPr>
          <p:spPr>
            <a:xfrm>
              <a:off x="5484599" y="1418783"/>
              <a:ext cx="12301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Main Brand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C62307-E282-E602-76D2-1FE5182A0DE5}"/>
                </a:ext>
              </a:extLst>
            </p:cNvPr>
            <p:cNvSpPr txBox="1"/>
            <p:nvPr/>
          </p:nvSpPr>
          <p:spPr>
            <a:xfrm>
              <a:off x="5480046" y="1893796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Dairy Queen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860EE2-4996-1D61-DC86-78FA55F4A452}"/>
                </a:ext>
              </a:extLst>
            </p:cNvPr>
            <p:cNvSpPr txBox="1"/>
            <p:nvPr/>
          </p:nvSpPr>
          <p:spPr>
            <a:xfrm>
              <a:off x="5480046" y="2366365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Krispy Kreme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397570-179B-373B-B140-B956ED7DA1DE}"/>
                </a:ext>
              </a:extLst>
            </p:cNvPr>
            <p:cNvSpPr txBox="1"/>
            <p:nvPr/>
          </p:nvSpPr>
          <p:spPr>
            <a:xfrm>
              <a:off x="5480046" y="2838934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Domino's Pizza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869342-A0CA-7727-5AFD-9450B4E42ED1}"/>
                </a:ext>
              </a:extLst>
            </p:cNvPr>
            <p:cNvSpPr txBox="1"/>
            <p:nvPr/>
          </p:nvSpPr>
          <p:spPr>
            <a:xfrm>
              <a:off x="5480046" y="3311503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Luckin</a:t>
              </a:r>
              <a:r>
                <a:rPr lang="en-US" sz="1600"/>
                <a:t> Coffee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8A07CC-5382-7437-EEFA-37887D3DA4E6}"/>
                </a:ext>
              </a:extLst>
            </p:cNvPr>
            <p:cNvSpPr txBox="1"/>
            <p:nvPr/>
          </p:nvSpPr>
          <p:spPr>
            <a:xfrm>
              <a:off x="5480046" y="3784072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McDonald's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AF2165-FC46-7CC5-12BB-C3F52F1DCB27}"/>
                </a:ext>
              </a:extLst>
            </p:cNvPr>
            <p:cNvSpPr txBox="1"/>
            <p:nvPr/>
          </p:nvSpPr>
          <p:spPr>
            <a:xfrm>
              <a:off x="5480046" y="4256641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Papa John’s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FC468B-3411-5C31-D929-3274233BB561}"/>
                </a:ext>
              </a:extLst>
            </p:cNvPr>
            <p:cNvSpPr txBox="1"/>
            <p:nvPr/>
          </p:nvSpPr>
          <p:spPr>
            <a:xfrm>
              <a:off x="5480046" y="4729210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Burger King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87D8E5-6AE9-53FE-540A-A3798AB8ADD3}"/>
                </a:ext>
              </a:extLst>
            </p:cNvPr>
            <p:cNvSpPr txBox="1"/>
            <p:nvPr/>
          </p:nvSpPr>
          <p:spPr>
            <a:xfrm>
              <a:off x="5480046" y="5201779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Starbucks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32D62E-5F12-00B0-053C-6B623AE9ABB9}"/>
                </a:ext>
              </a:extLst>
            </p:cNvPr>
            <p:cNvSpPr txBox="1"/>
            <p:nvPr/>
          </p:nvSpPr>
          <p:spPr>
            <a:xfrm>
              <a:off x="5480046" y="5674348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Wendy's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3BD303-764D-F13D-31E5-9315280ED77F}"/>
                </a:ext>
              </a:extLst>
            </p:cNvPr>
            <p:cNvSpPr txBox="1"/>
            <p:nvPr/>
          </p:nvSpPr>
          <p:spPr>
            <a:xfrm>
              <a:off x="5480046" y="6146913"/>
              <a:ext cx="1792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KFC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1F102A0-3B4D-1297-59A7-1EBBD79ADB5D}"/>
              </a:ext>
            </a:extLst>
          </p:cNvPr>
          <p:cNvCxnSpPr>
            <a:cxnSpLocks/>
          </p:cNvCxnSpPr>
          <p:nvPr/>
        </p:nvCxnSpPr>
        <p:spPr>
          <a:xfrm>
            <a:off x="9760301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64ED51BF-C935-B67F-A7CE-0BC5054CD79D}"/>
              </a:ext>
            </a:extLst>
          </p:cNvPr>
          <p:cNvGrpSpPr/>
          <p:nvPr/>
        </p:nvGrpSpPr>
        <p:grpSpPr>
          <a:xfrm>
            <a:off x="9879051" y="1431849"/>
            <a:ext cx="2060903" cy="5100341"/>
            <a:chOff x="7376203" y="1431849"/>
            <a:chExt cx="2060903" cy="510034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51F736-12DE-EE2C-B8EA-1E977CFA4569}"/>
                </a:ext>
              </a:extLst>
            </p:cNvPr>
            <p:cNvSpPr txBox="1"/>
            <p:nvPr/>
          </p:nvSpPr>
          <p:spPr>
            <a:xfrm>
              <a:off x="7376203" y="1431849"/>
              <a:ext cx="922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Dataset</a:t>
              </a:r>
            </a:p>
          </p:txBody>
        </p:sp>
        <p:pic>
          <p:nvPicPr>
            <p:cNvPr id="1037" name="Picture 1036">
              <a:extLst>
                <a:ext uri="{FF2B5EF4-FFF2-40B4-BE49-F238E27FC236}">
                  <a16:creationId xmlns:a16="http://schemas.microsoft.com/office/drawing/2014/main" id="{13E56D49-868C-7CEE-8978-466BB0911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1847073"/>
              <a:ext cx="1615015" cy="432000"/>
            </a:xfrm>
            <a:prstGeom prst="rect">
              <a:avLst/>
            </a:prstGeom>
          </p:spPr>
        </p:pic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8C13097B-9F67-EB9E-0346-F40B127D0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3264780"/>
              <a:ext cx="1917415" cy="432000"/>
            </a:xfrm>
            <a:prstGeom prst="rect">
              <a:avLst/>
            </a:prstGeom>
          </p:spPr>
        </p:pic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68621BA6-F12D-D93B-6CED-CE7DF42D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2319642"/>
              <a:ext cx="1880863" cy="432000"/>
            </a:xfrm>
            <a:prstGeom prst="rect">
              <a:avLst/>
            </a:prstGeom>
          </p:spPr>
        </p:pic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839E9865-888A-BA8B-7539-8649F64C2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2792211"/>
              <a:ext cx="1565167" cy="432000"/>
            </a:xfrm>
            <a:prstGeom prst="rect">
              <a:avLst/>
            </a:prstGeom>
          </p:spPr>
        </p:pic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5FF89A79-3D91-778C-E689-9EFBEC5A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3737349"/>
              <a:ext cx="1864247" cy="432000"/>
            </a:xfrm>
            <a:prstGeom prst="rect">
              <a:avLst/>
            </a:prstGeom>
          </p:spPr>
        </p:pic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4B3F8F57-4366-192B-7261-9FA761AFE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4209918"/>
              <a:ext cx="1934033" cy="432000"/>
            </a:xfrm>
            <a:prstGeom prst="rect">
              <a:avLst/>
            </a:prstGeom>
          </p:spPr>
        </p:pic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5D23F63C-14FF-4527-38C4-8F4E9244E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3" y="4682487"/>
              <a:ext cx="1940683" cy="432000"/>
            </a:xfrm>
            <a:prstGeom prst="rect">
              <a:avLst/>
            </a:prstGeom>
          </p:spPr>
        </p:pic>
        <p:pic>
          <p:nvPicPr>
            <p:cNvPr id="1049" name="Picture 1048">
              <a:extLst>
                <a:ext uri="{FF2B5EF4-FFF2-40B4-BE49-F238E27FC236}">
                  <a16:creationId xmlns:a16="http://schemas.microsoft.com/office/drawing/2014/main" id="{489091D2-3411-59A0-694F-49994A73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5155056"/>
              <a:ext cx="1957294" cy="432000"/>
            </a:xfrm>
            <a:prstGeom prst="rect">
              <a:avLst/>
            </a:prstGeom>
          </p:spPr>
        </p:pic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9DBFAAD0-BE21-D47A-5A5D-A55D39506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5627625"/>
              <a:ext cx="1512000" cy="432000"/>
            </a:xfrm>
            <a:prstGeom prst="rect">
              <a:avLst/>
            </a:prstGeom>
          </p:spPr>
        </p:pic>
        <p:pic>
          <p:nvPicPr>
            <p:cNvPr id="1051" name="Picture 1050">
              <a:extLst>
                <a:ext uri="{FF2B5EF4-FFF2-40B4-BE49-F238E27FC236}">
                  <a16:creationId xmlns:a16="http://schemas.microsoft.com/office/drawing/2014/main" id="{220106F3-21F2-CA28-B200-3B112D07B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9812" y="6100190"/>
              <a:ext cx="1880863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75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12157-ADFE-0026-87F2-DE69835C0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68701-08C9-F1F6-2BDB-3C7872F7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6" y="1110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2.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DEC3B-FF97-74D4-7B80-DA1C862E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930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2.1. Importing Dataset</a:t>
            </a:r>
          </a:p>
          <a:p>
            <a:pPr marL="0" indent="0">
              <a:buNone/>
            </a:pPr>
            <a:r>
              <a:rPr lang="en-US" sz="1400" dirty="0"/>
              <a:t>2.2. Inspect Data Frame</a:t>
            </a:r>
          </a:p>
          <a:p>
            <a:pPr marL="0" indent="0">
              <a:buNone/>
            </a:pPr>
            <a:r>
              <a:rPr lang="en-US" sz="1400" dirty="0"/>
              <a:t>2.3. Cleaning Dataset</a:t>
            </a:r>
            <a:endParaRPr lang="en-US" sz="140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2.3.1. Sort Data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2.3.2. Identifying &amp; Removing Duplicates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2.3.3. Visualize Dataset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2.3.4. Removing Outliers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2.3.5. Impute Missing Values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2.4. Exporting Dataset</a:t>
            </a:r>
          </a:p>
        </p:txBody>
      </p: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1C48A85-6916-C513-61AF-CD7A3D11BD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639DA873-2551-F159-0B86-0E59F2EBFA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118C93-882E-D08D-7F45-14E6217694FA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30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DC3D3-18E0-E0C9-C5E3-C91E561B9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CD37-0EA3-1621-A845-C2D2B47C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>
            <a:noAutofit/>
          </a:bodyPr>
          <a:lstStyle/>
          <a:p>
            <a:r>
              <a:rPr lang="en-US" sz="2400" b="1" dirty="0"/>
              <a:t>2.1. Import Dataset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A0ACAFE-BBE0-1FEC-A225-1BF620E8197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4117839A-305D-B2BF-079B-01E33557EF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0DE470-DD50-EBB4-C091-AB3BECD11175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1AE8FC-7FCF-3D4A-218E-D8D42064AA7F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DB89AC-1409-52ED-7EB3-BF3B74E1A206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2B8B87-D1F7-0694-E671-DDBB5CF84FB1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</a:rPr>
              <a:t>We import the .csv dataset using pandas data frame for each company.</a:t>
            </a:r>
            <a:endParaRPr lang="en-IN" sz="1600" b="1" dirty="0">
              <a:solidFill>
                <a:schemeClr val="tx1"/>
              </a:solidFill>
              <a:effectLst/>
            </a:endParaRPr>
          </a:p>
        </p:txBody>
      </p:sp>
      <p:pic>
        <p:nvPicPr>
          <p:cNvPr id="71682" name="Picture 2" descr="One does not simply finish a Python project ...WITHOUT IMPORTING PANDAS. -  One Does Not Simply Meme Generator">
            <a:extLst>
              <a:ext uri="{FF2B5EF4-FFF2-40B4-BE49-F238E27FC236}">
                <a16:creationId xmlns:a16="http://schemas.microsoft.com/office/drawing/2014/main" id="{E1E6E231-3672-81AD-C3F9-E4FD0C20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8867" y="2805400"/>
            <a:ext cx="3234265" cy="24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B8DDB7-84A5-151B-239B-8F3BC11082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92810" y="1566656"/>
            <a:ext cx="9806380" cy="8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1B7A-4C3A-E8AF-DC3C-19AE785A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A2D6-A4F3-3023-4354-CCA5B241E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>
            <a:noAutofit/>
          </a:bodyPr>
          <a:lstStyle/>
          <a:p>
            <a:r>
              <a:rPr lang="en-US" sz="2400" b="1" dirty="0"/>
              <a:t>2.2. Inspect Data Frame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F85EAFE-37BE-28F2-843C-5FAF006101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525BB1FE-ED25-BF82-D6EA-D36FD6903E7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4CA7F4-4A44-8FC4-55CD-2703CA9AE283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5E2FAB-B4C6-DF4C-9763-8B5007887053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CC1CDE-4810-AAF4-A257-18DEE331024F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A7A8C74-6844-026F-03AC-AEA2E4C96EDD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  <a:effectLst/>
              </a:rPr>
              <a:t>We followed a 6-step process to inspect the data frame for each dataset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51A5F6-5923-18AC-D7A6-FE309BD3037A}"/>
              </a:ext>
            </a:extLst>
          </p:cNvPr>
          <p:cNvCxnSpPr>
            <a:cxnSpLocks/>
          </p:cNvCxnSpPr>
          <p:nvPr/>
        </p:nvCxnSpPr>
        <p:spPr>
          <a:xfrm flipH="1">
            <a:off x="270737" y="4148666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A1C332-213E-AD21-1212-ABEA61B32E58}"/>
              </a:ext>
            </a:extLst>
          </p:cNvPr>
          <p:cNvCxnSpPr/>
          <p:nvPr/>
        </p:nvCxnSpPr>
        <p:spPr>
          <a:xfrm>
            <a:off x="4055534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940B48-2C0B-0BC5-4E62-580FEA0B4CF1}"/>
              </a:ext>
            </a:extLst>
          </p:cNvPr>
          <p:cNvCxnSpPr/>
          <p:nvPr/>
        </p:nvCxnSpPr>
        <p:spPr>
          <a:xfrm>
            <a:off x="8280400" y="1447800"/>
            <a:ext cx="0" cy="503766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99FCF4E-ABAD-D419-DFD8-20FF9AD6C8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7" y="2183759"/>
            <a:ext cx="3479797" cy="1233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16C3F8-2AA4-7DD0-FEB0-D18AE58607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68512" y="2079978"/>
            <a:ext cx="3820309" cy="16338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4E2FF7-4F2E-AA09-D2FD-3CF6843D5D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45534" y="4810968"/>
            <a:ext cx="1429857" cy="10277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742990-5936-F088-3D03-979D0FD272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33925" y="4522240"/>
            <a:ext cx="1558430" cy="183395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318E7A1-A907-4179-5621-18ED278C3F3D}"/>
              </a:ext>
            </a:extLst>
          </p:cNvPr>
          <p:cNvCxnSpPr>
            <a:cxnSpLocks/>
          </p:cNvCxnSpPr>
          <p:nvPr/>
        </p:nvCxnSpPr>
        <p:spPr>
          <a:xfrm flipH="1">
            <a:off x="255145" y="1735666"/>
            <a:ext cx="116848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F1E2085-4E5B-6521-D701-4BD2FB6BC3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460373" y="4498635"/>
            <a:ext cx="1550652" cy="18248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07ADA22-9BC7-D6C8-A73F-243C94C6836B}"/>
              </a:ext>
            </a:extLst>
          </p:cNvPr>
          <p:cNvSpPr txBox="1"/>
          <p:nvPr/>
        </p:nvSpPr>
        <p:spPr>
          <a:xfrm>
            <a:off x="270737" y="1418783"/>
            <a:ext cx="86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2A7A68-7B11-4D98-0D3A-A02DACADC2D6}"/>
              </a:ext>
            </a:extLst>
          </p:cNvPr>
          <p:cNvSpPr txBox="1"/>
          <p:nvPr/>
        </p:nvSpPr>
        <p:spPr>
          <a:xfrm>
            <a:off x="4055533" y="1418783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2.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8B8DFC-6FE3-6C8F-2866-5A72961CCE97}"/>
              </a:ext>
            </a:extLst>
          </p:cNvPr>
          <p:cNvSpPr txBox="1"/>
          <p:nvPr/>
        </p:nvSpPr>
        <p:spPr>
          <a:xfrm>
            <a:off x="8280400" y="1431849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3.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626987-8526-D02F-3068-A1BFFB7F72C1}"/>
              </a:ext>
            </a:extLst>
          </p:cNvPr>
          <p:cNvSpPr txBox="1"/>
          <p:nvPr/>
        </p:nvSpPr>
        <p:spPr>
          <a:xfrm>
            <a:off x="280378" y="3831783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4.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2A43BC-7263-99DF-21A5-93D19B875078}"/>
              </a:ext>
            </a:extLst>
          </p:cNvPr>
          <p:cNvSpPr txBox="1"/>
          <p:nvPr/>
        </p:nvSpPr>
        <p:spPr>
          <a:xfrm>
            <a:off x="4055533" y="3815146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5.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A8682E-EAC8-4032-BDA3-D79EE86428BA}"/>
              </a:ext>
            </a:extLst>
          </p:cNvPr>
          <p:cNvSpPr txBox="1"/>
          <p:nvPr/>
        </p:nvSpPr>
        <p:spPr>
          <a:xfrm>
            <a:off x="8280400" y="3831783"/>
            <a:ext cx="82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6.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0AA99A0-D6A8-A09F-E156-DFF4CE6DFC2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1363" y="2068514"/>
            <a:ext cx="1539474" cy="16472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DA67210-AE4E-5E6F-7DE9-A015EDE0BB8E}"/>
              </a:ext>
            </a:extLst>
          </p:cNvPr>
          <p:cNvSpPr txBox="1"/>
          <p:nvPr/>
        </p:nvSpPr>
        <p:spPr>
          <a:xfrm>
            <a:off x="252047" y="1747587"/>
            <a:ext cx="3626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 quickly preview the first few rows of a data frame.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1D7E52-BD39-B4B0-4F2B-E91D6489225C}"/>
              </a:ext>
            </a:extLst>
          </p:cNvPr>
          <p:cNvSpPr txBox="1"/>
          <p:nvPr/>
        </p:nvSpPr>
        <p:spPr>
          <a:xfrm>
            <a:off x="8276270" y="1737615"/>
            <a:ext cx="3800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To check the structure, data types, and missing values.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73661B-2B1F-E6FB-6857-34CA6E8D299A}"/>
              </a:ext>
            </a:extLst>
          </p:cNvPr>
          <p:cNvSpPr txBox="1"/>
          <p:nvPr/>
        </p:nvSpPr>
        <p:spPr>
          <a:xfrm>
            <a:off x="4051405" y="1741693"/>
            <a:ext cx="397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To get a summary of key statistics for numerical columns.</a:t>
            </a:r>
            <a:endParaRPr 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294F28-D770-B178-77E6-461616BAD6E1}"/>
              </a:ext>
            </a:extLst>
          </p:cNvPr>
          <p:cNvSpPr txBox="1"/>
          <p:nvPr/>
        </p:nvSpPr>
        <p:spPr>
          <a:xfrm>
            <a:off x="280378" y="4163064"/>
            <a:ext cx="3023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To check the number of rows and columns.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B3E030-20B0-3E7D-856D-252FFA056798}"/>
              </a:ext>
            </a:extLst>
          </p:cNvPr>
          <p:cNvSpPr txBox="1"/>
          <p:nvPr/>
        </p:nvSpPr>
        <p:spPr>
          <a:xfrm>
            <a:off x="4051404" y="4158230"/>
            <a:ext cx="3828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To count the number of missing values in each column.</a:t>
            </a:r>
            <a:endParaRPr 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8C0D26-790F-6E21-DC2C-3691B669A9F2}"/>
              </a:ext>
            </a:extLst>
          </p:cNvPr>
          <p:cNvSpPr txBox="1"/>
          <p:nvPr/>
        </p:nvSpPr>
        <p:spPr>
          <a:xfrm>
            <a:off x="8276270" y="4152191"/>
            <a:ext cx="3626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To count the number of zero values in each column.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398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13CE-01EB-02A6-F714-58AC2D5B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5D62-05BF-1885-C9A6-0E25DF63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5" y="305675"/>
            <a:ext cx="10515600" cy="363926"/>
          </a:xfrm>
        </p:spPr>
        <p:txBody>
          <a:bodyPr>
            <a:noAutofit/>
          </a:bodyPr>
          <a:lstStyle/>
          <a:p>
            <a:r>
              <a:rPr lang="en-US" sz="2400" b="1" dirty="0"/>
              <a:t>2.3.1. Sort Data</a:t>
            </a:r>
          </a:p>
        </p:txBody>
      </p:sp>
      <p:pic>
        <p:nvPicPr>
          <p:cNvPr id="28" name="Picture 2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915CC48-041F-210B-DEBF-0FC3D709E9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5018" y="6254044"/>
            <a:ext cx="845443" cy="579461"/>
          </a:xfrm>
          <a:prstGeom prst="rect">
            <a:avLst/>
          </a:prstGeom>
        </p:spPr>
      </p:pic>
      <p:pic>
        <p:nvPicPr>
          <p:cNvPr id="29" name="Picture 28" descr="A blue and yellow snake logo&#10;&#10;Description automatically generated">
            <a:extLst>
              <a:ext uri="{FF2B5EF4-FFF2-40B4-BE49-F238E27FC236}">
                <a16:creationId xmlns:a16="http://schemas.microsoft.com/office/drawing/2014/main" id="{B2C0B90A-7957-D6C1-8E4C-4F63E4D0AD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915" y="6254045"/>
            <a:ext cx="579462" cy="579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54F367-14F4-DB65-11D5-F338C2DD40FC}"/>
              </a:ext>
            </a:extLst>
          </p:cNvPr>
          <p:cNvCxnSpPr>
            <a:cxnSpLocks/>
          </p:cNvCxnSpPr>
          <p:nvPr/>
        </p:nvCxnSpPr>
        <p:spPr>
          <a:xfrm>
            <a:off x="11348697" y="6344356"/>
            <a:ext cx="0" cy="50270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6D5F9B-225A-1FDB-2937-AAFF2E4929B2}"/>
              </a:ext>
            </a:extLst>
          </p:cNvPr>
          <p:cNvCxnSpPr>
            <a:cxnSpLocks/>
          </p:cNvCxnSpPr>
          <p:nvPr/>
        </p:nvCxnSpPr>
        <p:spPr>
          <a:xfrm>
            <a:off x="189615" y="648823"/>
            <a:ext cx="1184705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7E63C2-E567-12B2-18F5-3795C0CE0312}"/>
              </a:ext>
            </a:extLst>
          </p:cNvPr>
          <p:cNvCxnSpPr>
            <a:cxnSpLocks/>
          </p:cNvCxnSpPr>
          <p:nvPr/>
        </p:nvCxnSpPr>
        <p:spPr>
          <a:xfrm>
            <a:off x="255145" y="1155940"/>
            <a:ext cx="1168480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565F964-863D-5BFD-FC1B-42ABDACCF3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21625" y="1376107"/>
            <a:ext cx="6748748" cy="48396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AC803B-91E9-1C02-30E2-51C4DD20E79A}"/>
              </a:ext>
            </a:extLst>
          </p:cNvPr>
          <p:cNvSpPr/>
          <p:nvPr/>
        </p:nvSpPr>
        <p:spPr>
          <a:xfrm>
            <a:off x="255145" y="812792"/>
            <a:ext cx="9662578" cy="379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350"/>
              </a:lnSpc>
            </a:pPr>
            <a:r>
              <a:rPr lang="en-IN" sz="1600" b="1" dirty="0">
                <a:solidFill>
                  <a:schemeClr val="tx1"/>
                </a:solidFill>
                <a:effectLst/>
              </a:rPr>
              <a:t>As the data is not sorted by the dates, we implement this as basis for all following steps.</a:t>
            </a:r>
          </a:p>
        </p:txBody>
      </p:sp>
    </p:spTree>
    <p:extLst>
      <p:ext uri="{BB962C8B-B14F-4D97-AF65-F5344CB8AC3E}">
        <p14:creationId xmlns:p14="http://schemas.microsoft.com/office/powerpoint/2010/main" val="36497536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0a8aec3-e044-4c52-b490-93621ab5ae6b}" enabled="0" method="" siteId="{90a8aec3-e044-4c52-b490-93621ab5ae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5137</TotalTime>
  <Words>4688</Words>
  <Application>Microsoft Macintosh PowerPoint</Application>
  <PresentationFormat>Widescreen</PresentationFormat>
  <Paragraphs>440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think-cell Slide</vt:lpstr>
      <vt:lpstr>Fast Food Companies: A Deep Performance Analysis</vt:lpstr>
      <vt:lpstr>Agenda</vt:lpstr>
      <vt:lpstr>1. Overview</vt:lpstr>
      <vt:lpstr>PowerPoint Presentation</vt:lpstr>
      <vt:lpstr>PowerPoint Presentation</vt:lpstr>
      <vt:lpstr>2. Data Processing</vt:lpstr>
      <vt:lpstr>2.1. Import Dataset</vt:lpstr>
      <vt:lpstr>2.2. Inspect Data Frame</vt:lpstr>
      <vt:lpstr>2.3.1. Sort Data</vt:lpstr>
      <vt:lpstr>2.3.2. Identifying &amp; Removing Duplicates</vt:lpstr>
      <vt:lpstr>2.3.2. Identifying &amp; Removing Duplicates</vt:lpstr>
      <vt:lpstr>2.3.3. Visualize Data</vt:lpstr>
      <vt:lpstr>2.3.3. Visualize Data</vt:lpstr>
      <vt:lpstr>2.3.4. Removing Outliers</vt:lpstr>
      <vt:lpstr>2.3.4. Sanity Check</vt:lpstr>
      <vt:lpstr>2.3.5. Impute Missing Values</vt:lpstr>
      <vt:lpstr>2.3.5. Final Sanity Check</vt:lpstr>
      <vt:lpstr>2.4. Export Dataset</vt:lpstr>
      <vt:lpstr>3. List of Exercises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Appendix</vt:lpstr>
      <vt:lpstr>2.3.4. Removing Outliers (Edge Cases)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Raza, Noor Ahmad</dc:creator>
  <cp:lastModifiedBy>Weidemann, Timon Heinrich</cp:lastModifiedBy>
  <cp:revision>7</cp:revision>
  <dcterms:created xsi:type="dcterms:W3CDTF">2024-12-10T14:53:31Z</dcterms:created>
  <dcterms:modified xsi:type="dcterms:W3CDTF">2024-12-14T15:44:21Z</dcterms:modified>
</cp:coreProperties>
</file>